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3.jpg" ContentType="image/jpg"/>
  <Override PartName="/ppt/media/image14.jpg" ContentType="image/jpg"/>
  <Override PartName="/ppt/media/image15.jpg" ContentType="image/jpg"/>
  <Override PartName="/ppt/media/image16.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17.jpg" ContentType="image/jpg"/>
  <Override PartName="/ppt/media/image19.jpg" ContentType="image/jpg"/>
  <Override PartName="/ppt/media/image21.jpg" ContentType="image/jpg"/>
  <Override PartName="/ppt/media/image23.jpg" ContentType="image/jpg"/>
  <Override PartName="/ppt/media/image28.jpg" ContentType="image/jpg"/>
  <Override PartName="/ppt/media/image29.jpg" ContentType="image/jpg"/>
  <Override PartName="/ppt/media/image30.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7.jpg" ContentType="image/jpg"/>
  <Override PartName="/ppt/media/image58.jpg" ContentType="image/jpg"/>
  <Override PartName="/ppt/media/image5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64" r:id="rId3"/>
    <p:sldId id="258" r:id="rId4"/>
    <p:sldId id="256" r:id="rId5"/>
    <p:sldId id="263" r:id="rId6"/>
    <p:sldId id="262" r:id="rId7"/>
    <p:sldId id="261" r:id="rId8"/>
    <p:sldId id="269" r:id="rId9"/>
    <p:sldId id="321" r:id="rId10"/>
    <p:sldId id="267" r:id="rId11"/>
    <p:sldId id="273" r:id="rId12"/>
    <p:sldId id="266" r:id="rId13"/>
    <p:sldId id="274" r:id="rId14"/>
    <p:sldId id="272" r:id="rId15"/>
    <p:sldId id="271" r:id="rId16"/>
    <p:sldId id="270" r:id="rId17"/>
    <p:sldId id="277" r:id="rId18"/>
    <p:sldId id="275" r:id="rId19"/>
    <p:sldId id="276" r:id="rId20"/>
    <p:sldId id="287" r:id="rId21"/>
    <p:sldId id="286" r:id="rId22"/>
    <p:sldId id="285" r:id="rId23"/>
    <p:sldId id="284" r:id="rId24"/>
    <p:sldId id="283" r:id="rId25"/>
    <p:sldId id="282" r:id="rId26"/>
    <p:sldId id="281" r:id="rId27"/>
    <p:sldId id="280" r:id="rId28"/>
    <p:sldId id="279" r:id="rId29"/>
    <p:sldId id="288" r:id="rId30"/>
    <p:sldId id="291" r:id="rId31"/>
    <p:sldId id="290" r:id="rId32"/>
    <p:sldId id="289" r:id="rId33"/>
    <p:sldId id="300" r:id="rId34"/>
    <p:sldId id="301" r:id="rId35"/>
    <p:sldId id="302" r:id="rId36"/>
    <p:sldId id="304" r:id="rId37"/>
    <p:sldId id="303" r:id="rId38"/>
    <p:sldId id="305" r:id="rId39"/>
    <p:sldId id="306" r:id="rId40"/>
    <p:sldId id="307" r:id="rId41"/>
    <p:sldId id="308" r:id="rId42"/>
    <p:sldId id="292" r:id="rId43"/>
    <p:sldId id="309" r:id="rId44"/>
    <p:sldId id="310" r:id="rId45"/>
    <p:sldId id="311" r:id="rId46"/>
    <p:sldId id="312" r:id="rId47"/>
    <p:sldId id="313" r:id="rId48"/>
    <p:sldId id="314" r:id="rId49"/>
    <p:sldId id="315" r:id="rId50"/>
    <p:sldId id="318" r:id="rId51"/>
    <p:sldId id="317" r:id="rId52"/>
    <p:sldId id="316" r:id="rId53"/>
    <p:sldId id="31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AA\OneDrive\Masa&#252;st&#252;\(2024)%20ELEKTR&#304;K-SU-LNG%20T&#220;KET&#304;M%20TABLO%20-%20Kopy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AA\OneDrive\Masa&#252;st&#252;\(2024)%20ELEKTR&#304;K-SU-LNG%20T&#220;KET&#304;M%20TABLO%20-%20Kopy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202</a:t>
            </a:r>
            <a:r>
              <a:rPr lang="tr-TR" sz="1800" b="0" i="0" baseline="0">
                <a:effectLst/>
              </a:rPr>
              <a:t>5</a:t>
            </a:r>
            <a:r>
              <a:rPr lang="en-US" sz="1800" b="0" i="0" baseline="0">
                <a:effectLst/>
              </a:rPr>
              <a:t> YILI </a:t>
            </a:r>
            <a:r>
              <a:rPr lang="tr-TR" sz="1800" b="0" i="0" baseline="0">
                <a:effectLst/>
              </a:rPr>
              <a:t>ELEKTRİK</a:t>
            </a:r>
            <a:r>
              <a:rPr lang="en-US" sz="1800" b="0" i="0" baseline="0">
                <a:effectLst/>
              </a:rPr>
              <a:t> TÜKETİM GRAFİĞİ</a:t>
            </a:r>
            <a:endParaRPr lang="tr-TR">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tr-TR"/>
        </a:p>
      </c:txPr>
    </c:title>
    <c:autoTitleDeleted val="0"/>
    <c:plotArea>
      <c:layout/>
      <c:barChart>
        <c:barDir val="col"/>
        <c:grouping val="clustered"/>
        <c:varyColors val="0"/>
        <c:ser>
          <c:idx val="2"/>
          <c:order val="2"/>
          <c:tx>
            <c:strRef>
              <c:f>ELEKTRİK!#REF!</c:f>
              <c:strCache>
                <c:ptCount val="1"/>
                <c:pt idx="0">
                  <c:v>#REF!</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ELEKTRİK!$C$4:$C$12</c:f>
              <c:strCache>
                <c:ptCount val="9"/>
                <c:pt idx="0">
                  <c:v>OCAK  </c:v>
                </c:pt>
                <c:pt idx="1">
                  <c:v>ŞUBAT</c:v>
                </c:pt>
                <c:pt idx="2">
                  <c:v>MART</c:v>
                </c:pt>
                <c:pt idx="3">
                  <c:v>NİSAN</c:v>
                </c:pt>
                <c:pt idx="4">
                  <c:v>MAYIS</c:v>
                </c:pt>
                <c:pt idx="5">
                  <c:v>HAZİRAN</c:v>
                </c:pt>
                <c:pt idx="6">
                  <c:v>TEMMUZ</c:v>
                </c:pt>
                <c:pt idx="7">
                  <c:v>AĞUSTOS</c:v>
                </c:pt>
                <c:pt idx="8">
                  <c:v>EYLÜL</c:v>
                </c:pt>
              </c:strCache>
              <c:extLst xmlns:c15="http://schemas.microsoft.com/office/drawing/2012/chart"/>
            </c:strRef>
          </c:cat>
          <c:val>
            <c:numRef>
              <c:f>ELEKTRİK!#REF!</c:f>
              <c:numCache>
                <c:formatCode>General</c:formatCode>
                <c:ptCount val="1"/>
                <c:pt idx="0">
                  <c:v>1</c:v>
                </c:pt>
              </c:numCache>
              <c:extLst xmlns:c15="http://schemas.microsoft.com/office/drawing/2012/chart"/>
            </c:numRef>
          </c:val>
          <c:extLst xmlns:c15="http://schemas.microsoft.com/office/drawing/2012/chart">
            <c:ext xmlns:c16="http://schemas.microsoft.com/office/drawing/2014/chart" uri="{C3380CC4-5D6E-409C-BE32-E72D297353CC}">
              <c16:uniqueId val="{00000003-13F7-45B6-BF5C-0BC7C0D759D3}"/>
            </c:ext>
          </c:extLst>
        </c:ser>
        <c:ser>
          <c:idx val="3"/>
          <c:order val="3"/>
          <c:tx>
            <c:strRef>
              <c:f>ELEKTRİK!$F$3</c:f>
              <c:strCache>
                <c:ptCount val="1"/>
                <c:pt idx="0">
                  <c:v>PP MİKTAR</c:v>
                </c:pt>
              </c:strCache>
            </c:strRef>
          </c:tx>
          <c:spPr>
            <a:solidFill>
              <a:schemeClr val="accent4"/>
            </a:solidFill>
            <a:ln>
              <a:noFill/>
            </a:ln>
            <a:effectLst/>
          </c:spPr>
          <c:invertIfNegative val="0"/>
          <c:dLbls>
            <c:delete val="1"/>
          </c:dLbls>
          <c:cat>
            <c:strRef>
              <c:f>ELEKTRİK!$C$4:$C$12</c:f>
              <c:strCache>
                <c:ptCount val="9"/>
                <c:pt idx="0">
                  <c:v>OCAK  </c:v>
                </c:pt>
                <c:pt idx="1">
                  <c:v>ŞUBAT</c:v>
                </c:pt>
                <c:pt idx="2">
                  <c:v>MART</c:v>
                </c:pt>
                <c:pt idx="3">
                  <c:v>NİSAN</c:v>
                </c:pt>
                <c:pt idx="4">
                  <c:v>MAYIS</c:v>
                </c:pt>
                <c:pt idx="5">
                  <c:v>HAZİRAN</c:v>
                </c:pt>
                <c:pt idx="6">
                  <c:v>TEMMUZ</c:v>
                </c:pt>
                <c:pt idx="7">
                  <c:v>AĞUSTOS</c:v>
                </c:pt>
                <c:pt idx="8">
                  <c:v>EYLÜL</c:v>
                </c:pt>
              </c:strCache>
              <c:extLst/>
            </c:strRef>
          </c:cat>
          <c:val>
            <c:numRef>
              <c:f>ELEKTRİK!$F$4:$F$12</c:f>
              <c:numCache>
                <c:formatCode>General</c:formatCode>
                <c:ptCount val="9"/>
                <c:pt idx="0">
                  <c:v>44.657099236641223</c:v>
                </c:pt>
                <c:pt idx="1">
                  <c:v>49.198404558404555</c:v>
                </c:pt>
                <c:pt idx="2">
                  <c:v>42.562491349480965</c:v>
                </c:pt>
                <c:pt idx="3" formatCode="0.00">
                  <c:v>24.717848410757949</c:v>
                </c:pt>
                <c:pt idx="4" formatCode="0.00">
                  <c:v>16.348524590163937</c:v>
                </c:pt>
                <c:pt idx="5" formatCode="0.00">
                  <c:v>17.505431034482761</c:v>
                </c:pt>
                <c:pt idx="6" formatCode="0.00">
                  <c:v>14.797151780137415</c:v>
                </c:pt>
                <c:pt idx="7" formatCode="0.00">
                  <c:v>15.324030285381479</c:v>
                </c:pt>
                <c:pt idx="8" formatCode="0.00">
                  <c:v>13.622012738853504</c:v>
                </c:pt>
              </c:numCache>
              <c:extLst/>
            </c:numRef>
          </c:val>
          <c:extLst>
            <c:ext xmlns:c16="http://schemas.microsoft.com/office/drawing/2014/chart" uri="{C3380CC4-5D6E-409C-BE32-E72D297353CC}">
              <c16:uniqueId val="{00000000-13F7-45B6-BF5C-0BC7C0D759D3}"/>
            </c:ext>
          </c:extLst>
        </c:ser>
        <c:dLbls>
          <c:dLblPos val="outEnd"/>
          <c:showLegendKey val="0"/>
          <c:showVal val="1"/>
          <c:showCatName val="0"/>
          <c:showSerName val="0"/>
          <c:showPercent val="0"/>
          <c:showBubbleSize val="0"/>
        </c:dLbls>
        <c:gapWidth val="219"/>
        <c:overlap val="-27"/>
        <c:axId val="1253892287"/>
        <c:axId val="1253896447"/>
        <c:extLst>
          <c:ext xmlns:c15="http://schemas.microsoft.com/office/drawing/2012/chart" uri="{02D57815-91ED-43cb-92C2-25804820EDAC}">
            <c15:filteredBarSeries>
              <c15:ser>
                <c:idx val="0"/>
                <c:order val="0"/>
                <c:tx>
                  <c:strRef>
                    <c:extLst>
                      <c:ext uri="{02D57815-91ED-43cb-92C2-25804820EDAC}">
                        <c15:formulaRef>
                          <c15:sqref>ELEKTRİK!$D$3</c15:sqref>
                        </c15:formulaRef>
                      </c:ext>
                    </c:extLst>
                    <c:strCache>
                      <c:ptCount val="1"/>
                      <c:pt idx="0">
                        <c:v>KONAKLAYAN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ELEKTRİK!$C$4:$C$12</c15:sqref>
                        </c15:formulaRef>
                      </c:ext>
                    </c:extLst>
                    <c:strCache>
                      <c:ptCount val="9"/>
                      <c:pt idx="0">
                        <c:v>OCAK  </c:v>
                      </c:pt>
                      <c:pt idx="1">
                        <c:v>ŞUBAT</c:v>
                      </c:pt>
                      <c:pt idx="2">
                        <c:v>MART</c:v>
                      </c:pt>
                      <c:pt idx="3">
                        <c:v>NİSAN</c:v>
                      </c:pt>
                      <c:pt idx="4">
                        <c:v>MAYIS</c:v>
                      </c:pt>
                      <c:pt idx="5">
                        <c:v>HAZİRAN</c:v>
                      </c:pt>
                      <c:pt idx="6">
                        <c:v>TEMMUZ</c:v>
                      </c:pt>
                      <c:pt idx="7">
                        <c:v>AĞUSTOS</c:v>
                      </c:pt>
                      <c:pt idx="8">
                        <c:v>EYLÜL</c:v>
                      </c:pt>
                    </c:strCache>
                  </c:strRef>
                </c:cat>
                <c:val>
                  <c:numRef>
                    <c:extLst>
                      <c:ext uri="{02D57815-91ED-43cb-92C2-25804820EDAC}">
                        <c15:formulaRef>
                          <c15:sqref>ELEKTRİK!$D$4:$D$12</c15:sqref>
                        </c15:formulaRef>
                      </c:ext>
                    </c:extLst>
                    <c:numCache>
                      <c:formatCode>General</c:formatCode>
                      <c:ptCount val="9"/>
                      <c:pt idx="0">
                        <c:v>393</c:v>
                      </c:pt>
                      <c:pt idx="1">
                        <c:v>351</c:v>
                      </c:pt>
                      <c:pt idx="2">
                        <c:v>289</c:v>
                      </c:pt>
                      <c:pt idx="3">
                        <c:v>409</c:v>
                      </c:pt>
                      <c:pt idx="4">
                        <c:v>732</c:v>
                      </c:pt>
                      <c:pt idx="5">
                        <c:v>928</c:v>
                      </c:pt>
                      <c:pt idx="6">
                        <c:v>1601</c:v>
                      </c:pt>
                      <c:pt idx="7">
                        <c:v>1717</c:v>
                      </c:pt>
                      <c:pt idx="8">
                        <c:v>1570</c:v>
                      </c:pt>
                    </c:numCache>
                  </c:numRef>
                </c:val>
                <c:extLst>
                  <c:ext xmlns:c16="http://schemas.microsoft.com/office/drawing/2014/chart" uri="{C3380CC4-5D6E-409C-BE32-E72D297353CC}">
                    <c16:uniqueId val="{00000001-13F7-45B6-BF5C-0BC7C0D759D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ELEKTRİK!$E$3</c15:sqref>
                        </c15:formulaRef>
                      </c:ext>
                    </c:extLst>
                    <c:strCache>
                      <c:ptCount val="1"/>
                      <c:pt idx="0">
                        <c:v>MİKTAR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ELEKTRİK!$C$4:$C$12</c15:sqref>
                        </c15:formulaRef>
                      </c:ext>
                    </c:extLst>
                    <c:strCache>
                      <c:ptCount val="9"/>
                      <c:pt idx="0">
                        <c:v>OCAK  </c:v>
                      </c:pt>
                      <c:pt idx="1">
                        <c:v>ŞUBAT</c:v>
                      </c:pt>
                      <c:pt idx="2">
                        <c:v>MART</c:v>
                      </c:pt>
                      <c:pt idx="3">
                        <c:v>NİSAN</c:v>
                      </c:pt>
                      <c:pt idx="4">
                        <c:v>MAYIS</c:v>
                      </c:pt>
                      <c:pt idx="5">
                        <c:v>HAZİRAN</c:v>
                      </c:pt>
                      <c:pt idx="6">
                        <c:v>TEMMUZ</c:v>
                      </c:pt>
                      <c:pt idx="7">
                        <c:v>AĞUSTOS</c:v>
                      </c:pt>
                      <c:pt idx="8">
                        <c:v>EYLÜL</c:v>
                      </c:pt>
                    </c:strCache>
                  </c:strRef>
                </c:cat>
                <c:val>
                  <c:numRef>
                    <c:extLst xmlns:c15="http://schemas.microsoft.com/office/drawing/2012/chart">
                      <c:ext xmlns:c15="http://schemas.microsoft.com/office/drawing/2012/chart" uri="{02D57815-91ED-43cb-92C2-25804820EDAC}">
                        <c15:formulaRef>
                          <c15:sqref>ELEKTRİK!$E$4:$E$12</c15:sqref>
                        </c15:formulaRef>
                      </c:ext>
                    </c:extLst>
                    <c:numCache>
                      <c:formatCode>#,##0.00</c:formatCode>
                      <c:ptCount val="9"/>
                      <c:pt idx="0">
                        <c:v>17550.240000000002</c:v>
                      </c:pt>
                      <c:pt idx="1">
                        <c:v>17268.64</c:v>
                      </c:pt>
                      <c:pt idx="2">
                        <c:v>12300.56</c:v>
                      </c:pt>
                      <c:pt idx="3">
                        <c:v>10109.6</c:v>
                      </c:pt>
                      <c:pt idx="4">
                        <c:v>11967.12</c:v>
                      </c:pt>
                      <c:pt idx="5">
                        <c:v>16245.04</c:v>
                      </c:pt>
                      <c:pt idx="6">
                        <c:v>23690.240000000002</c:v>
                      </c:pt>
                      <c:pt idx="7">
                        <c:v>26311.360000000001</c:v>
                      </c:pt>
                      <c:pt idx="8">
                        <c:v>21386.560000000001</c:v>
                      </c:pt>
                    </c:numCache>
                  </c:numRef>
                </c:val>
                <c:extLst xmlns:c15="http://schemas.microsoft.com/office/drawing/2012/chart">
                  <c:ext xmlns:c16="http://schemas.microsoft.com/office/drawing/2014/chart" uri="{C3380CC4-5D6E-409C-BE32-E72D297353CC}">
                    <c16:uniqueId val="{00000002-13F7-45B6-BF5C-0BC7C0D759D3}"/>
                  </c:ext>
                </c:extLst>
              </c15:ser>
            </c15:filteredBarSeries>
          </c:ext>
        </c:extLst>
      </c:barChart>
      <c:catAx>
        <c:axId val="125389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53896447"/>
        <c:crosses val="autoZero"/>
        <c:auto val="1"/>
        <c:lblAlgn val="ctr"/>
        <c:lblOffset val="100"/>
        <c:noMultiLvlLbl val="0"/>
      </c:catAx>
      <c:valAx>
        <c:axId val="1253896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5389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a:t>
            </a:r>
            <a:r>
              <a:rPr lang="tr-TR"/>
              <a:t>5</a:t>
            </a:r>
            <a:r>
              <a:rPr lang="en-US"/>
              <a:t> YILI SU TÜKETİM GRAFİĞİ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2"/>
          <c:order val="2"/>
          <c:tx>
            <c:strRef>
              <c:f>SU!#REF!</c:f>
              <c:strCache>
                <c:ptCount val="1"/>
                <c:pt idx="0">
                  <c:v>#REF!</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SU!$C$4:$C$12</c:f>
              <c:strCache>
                <c:ptCount val="9"/>
                <c:pt idx="0">
                  <c:v>OCAK  </c:v>
                </c:pt>
                <c:pt idx="1">
                  <c:v>ŞUBAT</c:v>
                </c:pt>
                <c:pt idx="2">
                  <c:v>MART</c:v>
                </c:pt>
                <c:pt idx="3">
                  <c:v>NİSAN</c:v>
                </c:pt>
                <c:pt idx="4">
                  <c:v>MAYIS</c:v>
                </c:pt>
                <c:pt idx="5">
                  <c:v>HAZİRAN</c:v>
                </c:pt>
                <c:pt idx="6">
                  <c:v>TEMMUZ</c:v>
                </c:pt>
                <c:pt idx="7">
                  <c:v>AĞUSTOS</c:v>
                </c:pt>
                <c:pt idx="8">
                  <c:v>EYLÜL</c:v>
                </c:pt>
              </c:strCache>
              <c:extLst xmlns:c15="http://schemas.microsoft.com/office/drawing/2012/chart"/>
            </c:strRef>
          </c:cat>
          <c:val>
            <c:numRef>
              <c:f>SU!#REF!</c:f>
              <c:numCache>
                <c:formatCode>General</c:formatCode>
                <c:ptCount val="1"/>
                <c:pt idx="0">
                  <c:v>1</c:v>
                </c:pt>
              </c:numCache>
              <c:extLst xmlns:c15="http://schemas.microsoft.com/office/drawing/2012/chart"/>
            </c:numRef>
          </c:val>
          <c:extLst xmlns:c15="http://schemas.microsoft.com/office/drawing/2012/chart">
            <c:ext xmlns:c16="http://schemas.microsoft.com/office/drawing/2014/chart" uri="{C3380CC4-5D6E-409C-BE32-E72D297353CC}">
              <c16:uniqueId val="{00000003-3F09-4FF2-BE26-4527DC43068F}"/>
            </c:ext>
          </c:extLst>
        </c:ser>
        <c:ser>
          <c:idx val="3"/>
          <c:order val="3"/>
          <c:tx>
            <c:strRef>
              <c:f>SU!$F$3</c:f>
              <c:strCache>
                <c:ptCount val="1"/>
                <c:pt idx="0">
                  <c:v>PP MİKTAR</c:v>
                </c:pt>
              </c:strCache>
            </c:strRef>
          </c:tx>
          <c:spPr>
            <a:solidFill>
              <a:schemeClr val="accent4"/>
            </a:solidFill>
            <a:ln>
              <a:noFill/>
            </a:ln>
            <a:effectLst/>
          </c:spPr>
          <c:invertIfNegative val="0"/>
          <c:dLbls>
            <c:delete val="1"/>
          </c:dLbls>
          <c:cat>
            <c:strRef>
              <c:f>SU!$C$4:$C$12</c:f>
              <c:strCache>
                <c:ptCount val="9"/>
                <c:pt idx="0">
                  <c:v>OCAK  </c:v>
                </c:pt>
                <c:pt idx="1">
                  <c:v>ŞUBAT</c:v>
                </c:pt>
                <c:pt idx="2">
                  <c:v>MART</c:v>
                </c:pt>
                <c:pt idx="3">
                  <c:v>NİSAN</c:v>
                </c:pt>
                <c:pt idx="4">
                  <c:v>MAYIS</c:v>
                </c:pt>
                <c:pt idx="5">
                  <c:v>HAZİRAN</c:v>
                </c:pt>
                <c:pt idx="6">
                  <c:v>TEMMUZ</c:v>
                </c:pt>
                <c:pt idx="7">
                  <c:v>AĞUSTOS</c:v>
                </c:pt>
                <c:pt idx="8">
                  <c:v>EYLÜL</c:v>
                </c:pt>
              </c:strCache>
              <c:extLst/>
            </c:strRef>
          </c:cat>
          <c:val>
            <c:numRef>
              <c:f>SU!$F$4:$F$12</c:f>
              <c:numCache>
                <c:formatCode>General</c:formatCode>
                <c:ptCount val="9"/>
                <c:pt idx="0">
                  <c:v>0.4910941475826972</c:v>
                </c:pt>
                <c:pt idx="1">
                  <c:v>0.79487179487179482</c:v>
                </c:pt>
                <c:pt idx="2">
                  <c:v>0.50519031141868509</c:v>
                </c:pt>
                <c:pt idx="3" formatCode="0.00">
                  <c:v>0.44743276283618583</c:v>
                </c:pt>
                <c:pt idx="4" formatCode="0.00">
                  <c:v>0.33743169398907102</c:v>
                </c:pt>
                <c:pt idx="5" formatCode="0.00">
                  <c:v>0.44935344827586204</c:v>
                </c:pt>
                <c:pt idx="6" formatCode="0.00">
                  <c:v>0.29793878825733916</c:v>
                </c:pt>
                <c:pt idx="7" formatCode="0.00">
                  <c:v>0.32964472917880022</c:v>
                </c:pt>
                <c:pt idx="8" formatCode="0.00">
                  <c:v>0.31974522292993629</c:v>
                </c:pt>
              </c:numCache>
              <c:extLst/>
            </c:numRef>
          </c:val>
          <c:extLst>
            <c:ext xmlns:c16="http://schemas.microsoft.com/office/drawing/2014/chart" uri="{C3380CC4-5D6E-409C-BE32-E72D297353CC}">
              <c16:uniqueId val="{00000000-3F09-4FF2-BE26-4527DC43068F}"/>
            </c:ext>
          </c:extLst>
        </c:ser>
        <c:dLbls>
          <c:showLegendKey val="0"/>
          <c:showVal val="1"/>
          <c:showCatName val="0"/>
          <c:showSerName val="0"/>
          <c:showPercent val="0"/>
          <c:showBubbleSize val="0"/>
        </c:dLbls>
        <c:gapWidth val="219"/>
        <c:axId val="1728358127"/>
        <c:axId val="1728331919"/>
        <c:extLst>
          <c:ext xmlns:c15="http://schemas.microsoft.com/office/drawing/2012/chart" uri="{02D57815-91ED-43cb-92C2-25804820EDAC}">
            <c15:filteredBarSeries>
              <c15:ser>
                <c:idx val="0"/>
                <c:order val="0"/>
                <c:tx>
                  <c:strRef>
                    <c:extLst>
                      <c:ext uri="{02D57815-91ED-43cb-92C2-25804820EDAC}">
                        <c15:formulaRef>
                          <c15:sqref>SU!$D$3</c15:sqref>
                        </c15:formulaRef>
                      </c:ext>
                    </c:extLst>
                    <c:strCache>
                      <c:ptCount val="1"/>
                      <c:pt idx="0">
                        <c:v>KONAKLAYAN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SU!$C$4:$C$12</c15:sqref>
                        </c15:formulaRef>
                      </c:ext>
                    </c:extLst>
                    <c:strCache>
                      <c:ptCount val="9"/>
                      <c:pt idx="0">
                        <c:v>OCAK  </c:v>
                      </c:pt>
                      <c:pt idx="1">
                        <c:v>ŞUBAT</c:v>
                      </c:pt>
                      <c:pt idx="2">
                        <c:v>MART</c:v>
                      </c:pt>
                      <c:pt idx="3">
                        <c:v>NİSAN</c:v>
                      </c:pt>
                      <c:pt idx="4">
                        <c:v>MAYIS</c:v>
                      </c:pt>
                      <c:pt idx="5">
                        <c:v>HAZİRAN</c:v>
                      </c:pt>
                      <c:pt idx="6">
                        <c:v>TEMMUZ</c:v>
                      </c:pt>
                      <c:pt idx="7">
                        <c:v>AĞUSTOS</c:v>
                      </c:pt>
                      <c:pt idx="8">
                        <c:v>EYLÜL</c:v>
                      </c:pt>
                    </c:strCache>
                  </c:strRef>
                </c:cat>
                <c:val>
                  <c:numRef>
                    <c:extLst>
                      <c:ext uri="{02D57815-91ED-43cb-92C2-25804820EDAC}">
                        <c15:formulaRef>
                          <c15:sqref>SU!$D$4:$D$12</c15:sqref>
                        </c15:formulaRef>
                      </c:ext>
                    </c:extLst>
                    <c:numCache>
                      <c:formatCode>General</c:formatCode>
                      <c:ptCount val="9"/>
                      <c:pt idx="0">
                        <c:v>393</c:v>
                      </c:pt>
                      <c:pt idx="1">
                        <c:v>351</c:v>
                      </c:pt>
                      <c:pt idx="2">
                        <c:v>289</c:v>
                      </c:pt>
                      <c:pt idx="3">
                        <c:v>409</c:v>
                      </c:pt>
                      <c:pt idx="4">
                        <c:v>732</c:v>
                      </c:pt>
                      <c:pt idx="5">
                        <c:v>928</c:v>
                      </c:pt>
                      <c:pt idx="6">
                        <c:v>1601</c:v>
                      </c:pt>
                      <c:pt idx="7">
                        <c:v>1717</c:v>
                      </c:pt>
                      <c:pt idx="8">
                        <c:v>1570</c:v>
                      </c:pt>
                    </c:numCache>
                  </c:numRef>
                </c:val>
                <c:extLst>
                  <c:ext xmlns:c16="http://schemas.microsoft.com/office/drawing/2014/chart" uri="{C3380CC4-5D6E-409C-BE32-E72D297353CC}">
                    <c16:uniqueId val="{00000001-3F09-4FF2-BE26-4527DC43068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SU!$E$3</c15:sqref>
                        </c15:formulaRef>
                      </c:ext>
                    </c:extLst>
                    <c:strCache>
                      <c:ptCount val="1"/>
                      <c:pt idx="0">
                        <c:v>MİKTAR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SU!$C$4:$C$12</c15:sqref>
                        </c15:formulaRef>
                      </c:ext>
                    </c:extLst>
                    <c:strCache>
                      <c:ptCount val="9"/>
                      <c:pt idx="0">
                        <c:v>OCAK  </c:v>
                      </c:pt>
                      <c:pt idx="1">
                        <c:v>ŞUBAT</c:v>
                      </c:pt>
                      <c:pt idx="2">
                        <c:v>MART</c:v>
                      </c:pt>
                      <c:pt idx="3">
                        <c:v>NİSAN</c:v>
                      </c:pt>
                      <c:pt idx="4">
                        <c:v>MAYIS</c:v>
                      </c:pt>
                      <c:pt idx="5">
                        <c:v>HAZİRAN</c:v>
                      </c:pt>
                      <c:pt idx="6">
                        <c:v>TEMMUZ</c:v>
                      </c:pt>
                      <c:pt idx="7">
                        <c:v>AĞUSTOS</c:v>
                      </c:pt>
                      <c:pt idx="8">
                        <c:v>EYLÜL</c:v>
                      </c:pt>
                    </c:strCache>
                  </c:strRef>
                </c:cat>
                <c:val>
                  <c:numRef>
                    <c:extLst xmlns:c15="http://schemas.microsoft.com/office/drawing/2012/chart">
                      <c:ext xmlns:c15="http://schemas.microsoft.com/office/drawing/2012/chart" uri="{02D57815-91ED-43cb-92C2-25804820EDAC}">
                        <c15:formulaRef>
                          <c15:sqref>SU!$E$4:$E$12</c15:sqref>
                        </c15:formulaRef>
                      </c:ext>
                    </c:extLst>
                    <c:numCache>
                      <c:formatCode>General</c:formatCode>
                      <c:ptCount val="9"/>
                      <c:pt idx="0">
                        <c:v>193</c:v>
                      </c:pt>
                      <c:pt idx="1">
                        <c:v>279</c:v>
                      </c:pt>
                      <c:pt idx="2">
                        <c:v>146</c:v>
                      </c:pt>
                      <c:pt idx="3">
                        <c:v>183</c:v>
                      </c:pt>
                      <c:pt idx="4">
                        <c:v>247</c:v>
                      </c:pt>
                      <c:pt idx="5">
                        <c:v>417</c:v>
                      </c:pt>
                      <c:pt idx="6">
                        <c:v>477</c:v>
                      </c:pt>
                      <c:pt idx="7">
                        <c:v>566</c:v>
                      </c:pt>
                      <c:pt idx="8">
                        <c:v>502</c:v>
                      </c:pt>
                    </c:numCache>
                  </c:numRef>
                </c:val>
                <c:extLst xmlns:c15="http://schemas.microsoft.com/office/drawing/2012/chart">
                  <c:ext xmlns:c16="http://schemas.microsoft.com/office/drawing/2014/chart" uri="{C3380CC4-5D6E-409C-BE32-E72D297353CC}">
                    <c16:uniqueId val="{00000002-3F09-4FF2-BE26-4527DC43068F}"/>
                  </c:ext>
                </c:extLst>
              </c15:ser>
            </c15:filteredBarSeries>
          </c:ext>
        </c:extLst>
      </c:barChart>
      <c:catAx>
        <c:axId val="1728358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28331919"/>
        <c:crosses val="autoZero"/>
        <c:auto val="1"/>
        <c:lblAlgn val="ctr"/>
        <c:lblOffset val="100"/>
        <c:noMultiLvlLbl val="0"/>
      </c:catAx>
      <c:valAx>
        <c:axId val="1728331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28358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0A1D8-5076-49C8-A41D-4986E2CE2840}" type="datetimeFigureOut">
              <a:rPr lang="tr-TR" smtClean="0"/>
              <a:t>16.10.2025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F23F-3288-44AC-B69A-CC10391EF725}" type="slidenum">
              <a:rPr lang="tr-TR" smtClean="0"/>
              <a:t>‹#›</a:t>
            </a:fld>
            <a:endParaRPr lang="tr-TR"/>
          </a:p>
        </p:txBody>
      </p:sp>
    </p:spTree>
    <p:extLst>
      <p:ext uri="{BB962C8B-B14F-4D97-AF65-F5344CB8AC3E}">
        <p14:creationId xmlns:p14="http://schemas.microsoft.com/office/powerpoint/2010/main" val="335390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E28F23F-3288-44AC-B69A-CC10391EF725}" type="slidenum">
              <a:rPr lang="tr-TR" smtClean="0"/>
              <a:t>2</a:t>
            </a:fld>
            <a:endParaRPr lang="tr-TR"/>
          </a:p>
        </p:txBody>
      </p:sp>
    </p:spTree>
    <p:extLst>
      <p:ext uri="{BB962C8B-B14F-4D97-AF65-F5344CB8AC3E}">
        <p14:creationId xmlns:p14="http://schemas.microsoft.com/office/powerpoint/2010/main" val="215021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15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11D76EA-2854-4B48-9E83-91574DAB2087}" type="datetimeFigureOut">
              <a:rPr lang="tr-TR" smtClean="0"/>
              <a:t>16.10.2025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02678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196750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5305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17400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8444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136286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014961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25702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A383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887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14934" y="471373"/>
            <a:ext cx="4475988" cy="1129029"/>
          </a:xfrm>
          <a:prstGeom prst="rect">
            <a:avLst/>
          </a:prstGeom>
        </p:spPr>
        <p:txBody>
          <a:bodyPr wrap="square" lIns="0" tIns="0" rIns="0" bIns="0">
            <a:spAutoFit/>
          </a:bodyPr>
          <a:lstStyle>
            <a:lvl1pPr>
              <a:defRPr sz="3200" b="1" i="0">
                <a:solidFill>
                  <a:srgbClr val="3A3838"/>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4045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18708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16.10.2025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6866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11D76EA-2854-4B48-9E83-91574DAB2087}" type="datetimeFigureOut">
              <a:rPr lang="tr-TR" smtClean="0"/>
              <a:t>16.10.2025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99074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11D76EA-2854-4B48-9E83-91574DAB2087}" type="datetimeFigureOut">
              <a:rPr lang="tr-TR" smtClean="0"/>
              <a:t>16.10.2025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25314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11D76EA-2854-4B48-9E83-91574DAB2087}" type="datetimeFigureOut">
              <a:rPr lang="tr-TR" smtClean="0"/>
              <a:t>16.10.2025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93993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D76EA-2854-4B48-9E83-91574DAB2087}" type="datetimeFigureOut">
              <a:rPr lang="tr-TR" smtClean="0"/>
              <a:t>16.10.2025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70606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11D76EA-2854-4B48-9E83-91574DAB2087}" type="datetimeFigureOut">
              <a:rPr lang="tr-TR" smtClean="0"/>
              <a:t>16.10.2025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190481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11D76EA-2854-4B48-9E83-91574DAB2087}" type="datetimeFigureOut">
              <a:rPr lang="tr-TR" smtClean="0"/>
              <a:t>16.10.2025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33266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11D76EA-2854-4B48-9E83-91574DAB2087}" type="datetimeFigureOut">
              <a:rPr lang="tr-TR" smtClean="0"/>
              <a:t>16.10.2025</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6653FF7-5996-41FE-9F9A-F6CF4F025AA9}" type="slidenum">
              <a:rPr lang="tr-TR" smtClean="0"/>
              <a:t>‹#›</a:t>
            </a:fld>
            <a:endParaRPr lang="tr-TR"/>
          </a:p>
        </p:txBody>
      </p:sp>
    </p:spTree>
    <p:extLst>
      <p:ext uri="{BB962C8B-B14F-4D97-AF65-F5344CB8AC3E}">
        <p14:creationId xmlns:p14="http://schemas.microsoft.com/office/powerpoint/2010/main" val="28048725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9.xml"/><Relationship Id="rId4" Type="http://schemas.openxmlformats.org/officeDocument/2006/relationships/image" Target="../media/image52.jpg"/></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DB539-5231-5D24-942F-C04294BC1DC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326136-E966-FC22-8C33-344DA47199F6}"/>
              </a:ext>
            </a:extLst>
          </p:cNvPr>
          <p:cNvSpPr>
            <a:spLocks noGrp="1"/>
          </p:cNvSpPr>
          <p:nvPr>
            <p:ph type="ctrTitle"/>
          </p:nvPr>
        </p:nvSpPr>
        <p:spPr>
          <a:xfrm>
            <a:off x="1224985" y="42332"/>
            <a:ext cx="9934627" cy="2971801"/>
          </a:xfrm>
        </p:spPr>
        <p:txBody>
          <a:bodyPr/>
          <a:lstStyle/>
          <a:p>
            <a:pPr algn="ctr"/>
            <a:r>
              <a:rPr lang="tr-TR" i="1" dirty="0">
                <a:latin typeface="Calibri"/>
                <a:cs typeface="Calibri"/>
              </a:rPr>
              <a:t>ÖZGÜR BEY OTEL </a:t>
            </a:r>
            <a:br>
              <a:rPr lang="tr-TR" i="1" spc="-114" dirty="0">
                <a:latin typeface="Calibri"/>
                <a:cs typeface="Calibri"/>
              </a:rPr>
            </a:br>
            <a:r>
              <a:rPr lang="tr-TR" i="1" dirty="0">
                <a:latin typeface="Calibri"/>
                <a:cs typeface="Calibri"/>
              </a:rPr>
              <a:t>2024</a:t>
            </a:r>
            <a:r>
              <a:rPr lang="tr-TR" i="1" spc="-110" dirty="0">
                <a:latin typeface="Calibri"/>
                <a:cs typeface="Calibri"/>
              </a:rPr>
              <a:t> </a:t>
            </a:r>
            <a:r>
              <a:rPr lang="tr-TR" i="1" dirty="0">
                <a:latin typeface="Calibri"/>
                <a:cs typeface="Calibri"/>
              </a:rPr>
              <a:t>–</a:t>
            </a:r>
            <a:r>
              <a:rPr lang="tr-TR" i="1" spc="-120" dirty="0">
                <a:latin typeface="Calibri"/>
                <a:cs typeface="Calibri"/>
              </a:rPr>
              <a:t> </a:t>
            </a:r>
            <a:r>
              <a:rPr lang="tr-TR" i="1" dirty="0">
                <a:latin typeface="Calibri"/>
                <a:cs typeface="Calibri"/>
              </a:rPr>
              <a:t>2025</a:t>
            </a:r>
            <a:r>
              <a:rPr lang="tr-TR" i="1" spc="-105" dirty="0">
                <a:latin typeface="Calibri"/>
                <a:cs typeface="Calibri"/>
              </a:rPr>
              <a:t> </a:t>
            </a:r>
            <a:r>
              <a:rPr lang="tr-TR" i="1" dirty="0">
                <a:latin typeface="Calibri"/>
                <a:cs typeface="Calibri"/>
              </a:rPr>
              <a:t>SÜRDÜRÜLEBİLİR</a:t>
            </a:r>
            <a:r>
              <a:rPr lang="tr-TR" i="1" spc="-70" dirty="0">
                <a:latin typeface="Calibri"/>
                <a:cs typeface="Calibri"/>
              </a:rPr>
              <a:t> </a:t>
            </a:r>
            <a:r>
              <a:rPr lang="tr-TR" i="1" dirty="0">
                <a:latin typeface="Calibri"/>
                <a:cs typeface="Calibri"/>
              </a:rPr>
              <a:t>TURİZM</a:t>
            </a:r>
            <a:r>
              <a:rPr lang="tr-TR" i="1" spc="-90" dirty="0">
                <a:latin typeface="Calibri"/>
                <a:cs typeface="Calibri"/>
              </a:rPr>
              <a:t> </a:t>
            </a:r>
            <a:r>
              <a:rPr lang="tr-TR" i="1" spc="-10" dirty="0">
                <a:latin typeface="Calibri"/>
                <a:cs typeface="Calibri"/>
              </a:rPr>
              <a:t>RAPORLAMASI</a:t>
            </a:r>
            <a:endParaRPr lang="tr-TR" dirty="0"/>
          </a:p>
        </p:txBody>
      </p:sp>
      <p:pic>
        <p:nvPicPr>
          <p:cNvPr id="4" name="object 3">
            <a:extLst>
              <a:ext uri="{FF2B5EF4-FFF2-40B4-BE49-F238E27FC236}">
                <a16:creationId xmlns:a16="http://schemas.microsoft.com/office/drawing/2014/main" id="{F4407F9E-4094-81F1-445D-449460C08894}"/>
              </a:ext>
            </a:extLst>
          </p:cNvPr>
          <p:cNvPicPr/>
          <p:nvPr/>
        </p:nvPicPr>
        <p:blipFill>
          <a:blip r:embed="rId2" cstate="print"/>
          <a:stretch>
            <a:fillRect/>
          </a:stretch>
        </p:blipFill>
        <p:spPr>
          <a:xfrm>
            <a:off x="176981" y="2939845"/>
            <a:ext cx="11857704" cy="3918155"/>
          </a:xfrm>
          <a:prstGeom prst="rect">
            <a:avLst/>
          </a:prstGeom>
        </p:spPr>
      </p:pic>
    </p:spTree>
    <p:extLst>
      <p:ext uri="{BB962C8B-B14F-4D97-AF65-F5344CB8AC3E}">
        <p14:creationId xmlns:p14="http://schemas.microsoft.com/office/powerpoint/2010/main" val="167431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1B3E3-2F11-044D-6003-ED5A2C5E1B07}"/>
              </a:ext>
            </a:extLst>
          </p:cNvPr>
          <p:cNvSpPr>
            <a:spLocks noGrp="1"/>
          </p:cNvSpPr>
          <p:nvPr>
            <p:ph idx="1"/>
          </p:nvPr>
        </p:nvSpPr>
        <p:spPr>
          <a:xfrm>
            <a:off x="1598613" y="0"/>
            <a:ext cx="8534400" cy="3067665"/>
          </a:xfrm>
        </p:spPr>
        <p:txBody>
          <a:bodyPr>
            <a:normAutofit/>
          </a:bodyPr>
          <a:lstStyle/>
          <a:p>
            <a:pPr algn="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SÜRDÜRÜLEBİLİR TURİZM POLİTİKALARIMIZ</a:t>
            </a:r>
          </a:p>
        </p:txBody>
      </p:sp>
      <p:pic>
        <p:nvPicPr>
          <p:cNvPr id="9" name="Resim 8">
            <a:extLst>
              <a:ext uri="{FF2B5EF4-FFF2-40B4-BE49-F238E27FC236}">
                <a16:creationId xmlns:a16="http://schemas.microsoft.com/office/drawing/2014/main" id="{824BB8D4-5E1D-F5B7-40EF-0748669BD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426" y="2131142"/>
            <a:ext cx="9079219" cy="4426973"/>
          </a:xfrm>
          <a:prstGeom prst="rect">
            <a:avLst/>
          </a:prstGeom>
        </p:spPr>
      </p:pic>
    </p:spTree>
    <p:extLst>
      <p:ext uri="{BB962C8B-B14F-4D97-AF65-F5344CB8AC3E}">
        <p14:creationId xmlns:p14="http://schemas.microsoft.com/office/powerpoint/2010/main" val="45073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E04FB2F8-5BCA-D60D-0910-96E6F773A418}"/>
              </a:ext>
            </a:extLst>
          </p:cNvPr>
          <p:cNvPicPr/>
          <p:nvPr/>
        </p:nvPicPr>
        <p:blipFill>
          <a:blip r:embed="rId2" cstate="print"/>
          <a:stretch>
            <a:fillRect/>
          </a:stretch>
        </p:blipFill>
        <p:spPr>
          <a:xfrm>
            <a:off x="730776" y="733528"/>
            <a:ext cx="10593286" cy="5195481"/>
          </a:xfrm>
          <a:prstGeom prst="rect">
            <a:avLst/>
          </a:prstGeom>
        </p:spPr>
      </p:pic>
    </p:spTree>
    <p:extLst>
      <p:ext uri="{BB962C8B-B14F-4D97-AF65-F5344CB8AC3E}">
        <p14:creationId xmlns:p14="http://schemas.microsoft.com/office/powerpoint/2010/main" val="215559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D962C1F7-C29F-1725-B1E6-CD2DE05E37D3}"/>
              </a:ext>
            </a:extLst>
          </p:cNvPr>
          <p:cNvPicPr/>
          <p:nvPr/>
        </p:nvPicPr>
        <p:blipFill>
          <a:blip r:embed="rId2" cstate="print"/>
          <a:stretch>
            <a:fillRect/>
          </a:stretch>
        </p:blipFill>
        <p:spPr>
          <a:xfrm>
            <a:off x="589475" y="675725"/>
            <a:ext cx="10770320" cy="5333607"/>
          </a:xfrm>
          <a:prstGeom prst="rect">
            <a:avLst/>
          </a:prstGeom>
        </p:spPr>
      </p:pic>
    </p:spTree>
    <p:extLst>
      <p:ext uri="{BB962C8B-B14F-4D97-AF65-F5344CB8AC3E}">
        <p14:creationId xmlns:p14="http://schemas.microsoft.com/office/powerpoint/2010/main" val="329103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CA233095-6FDA-C831-FF1B-E55D50751A36}"/>
              </a:ext>
            </a:extLst>
          </p:cNvPr>
          <p:cNvPicPr/>
          <p:nvPr/>
        </p:nvPicPr>
        <p:blipFill>
          <a:blip r:embed="rId2" cstate="print"/>
          <a:stretch>
            <a:fillRect/>
          </a:stretch>
        </p:blipFill>
        <p:spPr>
          <a:xfrm>
            <a:off x="730048" y="706154"/>
            <a:ext cx="10549022" cy="5598483"/>
          </a:xfrm>
          <a:prstGeom prst="rect">
            <a:avLst/>
          </a:prstGeom>
        </p:spPr>
      </p:pic>
    </p:spTree>
    <p:extLst>
      <p:ext uri="{BB962C8B-B14F-4D97-AF65-F5344CB8AC3E}">
        <p14:creationId xmlns:p14="http://schemas.microsoft.com/office/powerpoint/2010/main" val="57264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FD3D267E-F836-278F-C3E1-62B5E11FAA6E}"/>
              </a:ext>
            </a:extLst>
          </p:cNvPr>
          <p:cNvPicPr/>
          <p:nvPr/>
        </p:nvPicPr>
        <p:blipFill>
          <a:blip r:embed="rId2" cstate="print"/>
          <a:stretch>
            <a:fillRect/>
          </a:stretch>
        </p:blipFill>
        <p:spPr>
          <a:xfrm>
            <a:off x="959038" y="731957"/>
            <a:ext cx="10454103" cy="5042017"/>
          </a:xfrm>
          <a:prstGeom prst="rect">
            <a:avLst/>
          </a:prstGeom>
        </p:spPr>
      </p:pic>
    </p:spTree>
    <p:extLst>
      <p:ext uri="{BB962C8B-B14F-4D97-AF65-F5344CB8AC3E}">
        <p14:creationId xmlns:p14="http://schemas.microsoft.com/office/powerpoint/2010/main" val="35843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68250F26-8156-D22C-1C58-A560A567C806}"/>
              </a:ext>
            </a:extLst>
          </p:cNvPr>
          <p:cNvPicPr/>
          <p:nvPr/>
        </p:nvPicPr>
        <p:blipFill>
          <a:blip r:embed="rId2" cstate="print"/>
          <a:stretch>
            <a:fillRect/>
          </a:stretch>
        </p:blipFill>
        <p:spPr>
          <a:xfrm>
            <a:off x="870233" y="587305"/>
            <a:ext cx="10146733" cy="5647207"/>
          </a:xfrm>
          <a:prstGeom prst="rect">
            <a:avLst/>
          </a:prstGeom>
        </p:spPr>
      </p:pic>
    </p:spTree>
    <p:extLst>
      <p:ext uri="{BB962C8B-B14F-4D97-AF65-F5344CB8AC3E}">
        <p14:creationId xmlns:p14="http://schemas.microsoft.com/office/powerpoint/2010/main" val="329462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9CA5C632-CE48-4B5B-3DF2-951479C69653}"/>
              </a:ext>
            </a:extLst>
          </p:cNvPr>
          <p:cNvPicPr/>
          <p:nvPr/>
        </p:nvPicPr>
        <p:blipFill>
          <a:blip r:embed="rId2" cstate="print"/>
          <a:stretch>
            <a:fillRect/>
          </a:stretch>
        </p:blipFill>
        <p:spPr>
          <a:xfrm>
            <a:off x="672522" y="664301"/>
            <a:ext cx="10463292" cy="5466179"/>
          </a:xfrm>
          <a:prstGeom prst="rect">
            <a:avLst/>
          </a:prstGeom>
        </p:spPr>
      </p:pic>
    </p:spTree>
    <p:extLst>
      <p:ext uri="{BB962C8B-B14F-4D97-AF65-F5344CB8AC3E}">
        <p14:creationId xmlns:p14="http://schemas.microsoft.com/office/powerpoint/2010/main" val="332468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4F4D75-6A63-78C3-FBC4-1DA44035B1ED}"/>
              </a:ext>
            </a:extLst>
          </p:cNvPr>
          <p:cNvSpPr>
            <a:spLocks noGrp="1"/>
          </p:cNvSpPr>
          <p:nvPr>
            <p:ph idx="1"/>
          </p:nvPr>
        </p:nvSpPr>
        <p:spPr>
          <a:xfrm>
            <a:off x="3866970" y="810980"/>
            <a:ext cx="4458059" cy="1582390"/>
          </a:xfrm>
        </p:spPr>
        <p:txBody>
          <a:bodyPr/>
          <a:lstStyle/>
          <a:p>
            <a:pPr algn="ctr"/>
            <a:r>
              <a:rPr lang="tr-TR" dirty="0">
                <a:solidFill>
                  <a:schemeClr val="tx1"/>
                </a:solidFill>
              </a:rPr>
              <a:t>İNSAN KAYNAKLARI VE EĞİTİM</a:t>
            </a:r>
          </a:p>
        </p:txBody>
      </p:sp>
      <p:pic>
        <p:nvPicPr>
          <p:cNvPr id="4" name="object 2">
            <a:extLst>
              <a:ext uri="{FF2B5EF4-FFF2-40B4-BE49-F238E27FC236}">
                <a16:creationId xmlns:a16="http://schemas.microsoft.com/office/drawing/2014/main" id="{BB7E75C1-6671-365F-9410-63B86E17FCBA}"/>
              </a:ext>
            </a:extLst>
          </p:cNvPr>
          <p:cNvPicPr/>
          <p:nvPr/>
        </p:nvPicPr>
        <p:blipFill>
          <a:blip r:embed="rId2" cstate="print"/>
          <a:stretch>
            <a:fillRect/>
          </a:stretch>
        </p:blipFill>
        <p:spPr>
          <a:xfrm>
            <a:off x="1244417" y="2393370"/>
            <a:ext cx="1750287" cy="1582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object 4">
            <a:extLst>
              <a:ext uri="{FF2B5EF4-FFF2-40B4-BE49-F238E27FC236}">
                <a16:creationId xmlns:a16="http://schemas.microsoft.com/office/drawing/2014/main" id="{60CFB288-B2E2-E465-00BC-FCAE0AE8B391}"/>
              </a:ext>
            </a:extLst>
          </p:cNvPr>
          <p:cNvPicPr/>
          <p:nvPr/>
        </p:nvPicPr>
        <p:blipFill>
          <a:blip r:embed="rId3" cstate="print"/>
          <a:stretch>
            <a:fillRect/>
          </a:stretch>
        </p:blipFill>
        <p:spPr>
          <a:xfrm>
            <a:off x="7735495" y="2240190"/>
            <a:ext cx="1811169" cy="1735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Metin kutusu 6">
            <a:extLst>
              <a:ext uri="{FF2B5EF4-FFF2-40B4-BE49-F238E27FC236}">
                <a16:creationId xmlns:a16="http://schemas.microsoft.com/office/drawing/2014/main" id="{C00DDA94-B5A0-8144-EC1E-F3D76BD8B439}"/>
              </a:ext>
            </a:extLst>
          </p:cNvPr>
          <p:cNvSpPr txBox="1"/>
          <p:nvPr/>
        </p:nvSpPr>
        <p:spPr>
          <a:xfrm>
            <a:off x="833284" y="4165899"/>
            <a:ext cx="3296265" cy="1777731"/>
          </a:xfrm>
          <a:prstGeom prst="rect">
            <a:avLst/>
          </a:prstGeom>
          <a:noFill/>
        </p:spPr>
        <p:txBody>
          <a:bodyPr wrap="square">
            <a:spAutoFit/>
          </a:bodyPr>
          <a:lstStyle/>
          <a:p>
            <a:pPr marL="12700" marR="5080" algn="ctr">
              <a:lnSpc>
                <a:spcPct val="101899"/>
              </a:lnSpc>
              <a:spcBef>
                <a:spcPts val="75"/>
              </a:spcBef>
            </a:pPr>
            <a:r>
              <a:rPr lang="tr-TR" sz="1800" dirty="0">
                <a:latin typeface="Calibri"/>
                <a:cs typeface="Calibri"/>
              </a:rPr>
              <a:t>Ekip</a:t>
            </a:r>
            <a:r>
              <a:rPr lang="tr-TR" sz="1800" spc="-20" dirty="0">
                <a:latin typeface="Calibri"/>
                <a:cs typeface="Calibri"/>
              </a:rPr>
              <a:t> </a:t>
            </a:r>
            <a:r>
              <a:rPr lang="tr-TR" sz="1800" dirty="0">
                <a:latin typeface="Calibri"/>
                <a:cs typeface="Calibri"/>
              </a:rPr>
              <a:t>üyelerimizi</a:t>
            </a:r>
            <a:r>
              <a:rPr lang="tr-TR" sz="1800" spc="-50" dirty="0">
                <a:latin typeface="Calibri"/>
                <a:cs typeface="Calibri"/>
              </a:rPr>
              <a:t> </a:t>
            </a:r>
            <a:r>
              <a:rPr lang="tr-TR" sz="1800" dirty="0">
                <a:latin typeface="Calibri"/>
                <a:cs typeface="Calibri"/>
              </a:rPr>
              <a:t>gerekli</a:t>
            </a:r>
            <a:r>
              <a:rPr lang="tr-TR" sz="1800" spc="-55" dirty="0">
                <a:latin typeface="Calibri"/>
                <a:cs typeface="Calibri"/>
              </a:rPr>
              <a:t> </a:t>
            </a:r>
            <a:r>
              <a:rPr lang="tr-TR" sz="1800" dirty="0">
                <a:latin typeface="Calibri"/>
                <a:cs typeface="Calibri"/>
              </a:rPr>
              <a:t>eğitim,</a:t>
            </a:r>
            <a:r>
              <a:rPr lang="tr-TR" sz="1800" spc="-45" dirty="0">
                <a:latin typeface="Calibri"/>
                <a:cs typeface="Calibri"/>
              </a:rPr>
              <a:t> </a:t>
            </a:r>
            <a:r>
              <a:rPr lang="tr-TR" sz="1800" dirty="0">
                <a:latin typeface="Calibri"/>
                <a:cs typeface="Calibri"/>
              </a:rPr>
              <a:t>tecrübe</a:t>
            </a:r>
            <a:r>
              <a:rPr lang="tr-TR" sz="1800" spc="10"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yetkinliklere</a:t>
            </a:r>
            <a:r>
              <a:rPr lang="tr-TR" sz="1800" spc="-60" dirty="0">
                <a:latin typeface="Calibri"/>
                <a:cs typeface="Calibri"/>
              </a:rPr>
              <a:t> </a:t>
            </a:r>
            <a:r>
              <a:rPr lang="tr-TR" sz="1800" dirty="0">
                <a:latin typeface="Calibri"/>
                <a:cs typeface="Calibri"/>
              </a:rPr>
              <a:t>sahip,</a:t>
            </a:r>
            <a:r>
              <a:rPr lang="tr-TR" sz="1800" spc="-25" dirty="0">
                <a:latin typeface="Calibri"/>
                <a:cs typeface="Calibri"/>
              </a:rPr>
              <a:t> </a:t>
            </a:r>
            <a:r>
              <a:rPr lang="tr-TR" sz="1800" spc="-10" dirty="0">
                <a:latin typeface="Calibri"/>
                <a:cs typeface="Calibri"/>
              </a:rPr>
              <a:t>kurum </a:t>
            </a:r>
            <a:r>
              <a:rPr lang="tr-TR" sz="1800" dirty="0">
                <a:latin typeface="Calibri"/>
                <a:cs typeface="Calibri"/>
              </a:rPr>
              <a:t>kültürümüze,</a:t>
            </a:r>
            <a:r>
              <a:rPr lang="tr-TR" sz="1800" spc="-25" dirty="0">
                <a:latin typeface="Calibri"/>
                <a:cs typeface="Calibri"/>
              </a:rPr>
              <a:t> </a:t>
            </a:r>
            <a:r>
              <a:rPr lang="tr-TR" sz="1800" dirty="0">
                <a:latin typeface="Calibri"/>
                <a:cs typeface="Calibri"/>
              </a:rPr>
              <a:t>değerlerimize</a:t>
            </a:r>
            <a:r>
              <a:rPr lang="tr-TR" sz="1800" spc="-60"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hedeflerimize</a:t>
            </a:r>
            <a:r>
              <a:rPr lang="tr-TR" sz="1800" spc="-60" dirty="0">
                <a:latin typeface="Calibri"/>
                <a:cs typeface="Calibri"/>
              </a:rPr>
              <a:t> </a:t>
            </a:r>
            <a:r>
              <a:rPr lang="tr-TR" sz="1800" dirty="0">
                <a:latin typeface="Calibri"/>
                <a:cs typeface="Calibri"/>
              </a:rPr>
              <a:t>uyumlu</a:t>
            </a:r>
            <a:r>
              <a:rPr lang="tr-TR" sz="1800" spc="-40"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yerel</a:t>
            </a:r>
            <a:r>
              <a:rPr lang="tr-TR" sz="1800" spc="-25" dirty="0">
                <a:latin typeface="Calibri"/>
                <a:cs typeface="Calibri"/>
              </a:rPr>
              <a:t> </a:t>
            </a:r>
            <a:r>
              <a:rPr lang="tr-TR" sz="1800" spc="-20" dirty="0">
                <a:latin typeface="Calibri"/>
                <a:cs typeface="Calibri"/>
              </a:rPr>
              <a:t>halk </a:t>
            </a:r>
            <a:r>
              <a:rPr lang="tr-TR" sz="1800" dirty="0">
                <a:latin typeface="Calibri"/>
                <a:cs typeface="Calibri"/>
              </a:rPr>
              <a:t>içirişinden</a:t>
            </a:r>
            <a:r>
              <a:rPr lang="tr-TR" sz="1800" spc="-40" dirty="0">
                <a:latin typeface="Calibri"/>
                <a:cs typeface="Calibri"/>
              </a:rPr>
              <a:t> </a:t>
            </a:r>
            <a:r>
              <a:rPr lang="tr-TR" sz="1800" dirty="0">
                <a:latin typeface="Calibri"/>
                <a:cs typeface="Calibri"/>
              </a:rPr>
              <a:t>olmasına</a:t>
            </a:r>
            <a:r>
              <a:rPr lang="tr-TR" sz="1800" spc="-35" dirty="0">
                <a:latin typeface="Calibri"/>
                <a:cs typeface="Calibri"/>
              </a:rPr>
              <a:t> </a:t>
            </a:r>
            <a:r>
              <a:rPr lang="tr-TR" sz="1800" dirty="0">
                <a:latin typeface="Calibri"/>
                <a:cs typeface="Calibri"/>
              </a:rPr>
              <a:t>özen</a:t>
            </a:r>
            <a:r>
              <a:rPr lang="tr-TR" sz="1800" spc="-15" dirty="0">
                <a:latin typeface="Calibri"/>
                <a:cs typeface="Calibri"/>
              </a:rPr>
              <a:t> </a:t>
            </a:r>
            <a:r>
              <a:rPr lang="tr-TR" sz="1800" spc="-10" dirty="0">
                <a:latin typeface="Calibri"/>
                <a:cs typeface="Calibri"/>
              </a:rPr>
              <a:t>göstermekteyiz.</a:t>
            </a:r>
            <a:endParaRPr lang="tr-TR" sz="1800" dirty="0">
              <a:latin typeface="Calibri"/>
              <a:cs typeface="Calibri"/>
            </a:endParaRPr>
          </a:p>
        </p:txBody>
      </p:sp>
      <p:sp>
        <p:nvSpPr>
          <p:cNvPr id="9" name="Metin kutusu 8">
            <a:extLst>
              <a:ext uri="{FF2B5EF4-FFF2-40B4-BE49-F238E27FC236}">
                <a16:creationId xmlns:a16="http://schemas.microsoft.com/office/drawing/2014/main" id="{3DAADA02-3EF4-137C-2A5F-C6BEC3A44241}"/>
              </a:ext>
            </a:extLst>
          </p:cNvPr>
          <p:cNvSpPr txBox="1"/>
          <p:nvPr/>
        </p:nvSpPr>
        <p:spPr>
          <a:xfrm>
            <a:off x="6466921" y="3979891"/>
            <a:ext cx="4348316" cy="2590133"/>
          </a:xfrm>
          <a:prstGeom prst="rect">
            <a:avLst/>
          </a:prstGeom>
          <a:noFill/>
        </p:spPr>
        <p:txBody>
          <a:bodyPr wrap="square">
            <a:spAutoFit/>
          </a:bodyPr>
          <a:lstStyle/>
          <a:p>
            <a:pPr algn="ctr">
              <a:lnSpc>
                <a:spcPct val="100000"/>
              </a:lnSpc>
              <a:spcBef>
                <a:spcPts val="100"/>
              </a:spcBef>
            </a:pPr>
            <a:r>
              <a:rPr lang="tr-TR" sz="1800" dirty="0">
                <a:latin typeface="Calibri"/>
                <a:cs typeface="Calibri"/>
              </a:rPr>
              <a:t>İnsan</a:t>
            </a:r>
            <a:r>
              <a:rPr lang="tr-TR" sz="1800" spc="-10" dirty="0">
                <a:latin typeface="Calibri"/>
                <a:cs typeface="Calibri"/>
              </a:rPr>
              <a:t> </a:t>
            </a:r>
            <a:r>
              <a:rPr lang="tr-TR" sz="1800" dirty="0">
                <a:latin typeface="Calibri"/>
                <a:cs typeface="Calibri"/>
              </a:rPr>
              <a:t>hakları</a:t>
            </a:r>
            <a:r>
              <a:rPr lang="tr-TR" sz="1800" spc="-25" dirty="0">
                <a:latin typeface="Calibri"/>
                <a:cs typeface="Calibri"/>
              </a:rPr>
              <a:t> </a:t>
            </a:r>
            <a:r>
              <a:rPr lang="tr-TR" sz="1800" dirty="0">
                <a:latin typeface="Calibri"/>
                <a:cs typeface="Calibri"/>
              </a:rPr>
              <a:t>hedeflerimizden</a:t>
            </a:r>
            <a:r>
              <a:rPr lang="tr-TR" sz="1800" spc="-50" dirty="0">
                <a:latin typeface="Calibri"/>
                <a:cs typeface="Calibri"/>
              </a:rPr>
              <a:t> </a:t>
            </a:r>
            <a:r>
              <a:rPr lang="tr-TR" sz="1800" dirty="0">
                <a:latin typeface="Calibri"/>
                <a:cs typeface="Calibri"/>
              </a:rPr>
              <a:t>biri,</a:t>
            </a:r>
            <a:r>
              <a:rPr lang="tr-TR" sz="1800" spc="-20" dirty="0">
                <a:latin typeface="Calibri"/>
                <a:cs typeface="Calibri"/>
              </a:rPr>
              <a:t> </a:t>
            </a:r>
            <a:r>
              <a:rPr lang="tr-TR" sz="1800" dirty="0">
                <a:latin typeface="Calibri"/>
                <a:cs typeface="Calibri"/>
              </a:rPr>
              <a:t>tüm</a:t>
            </a:r>
            <a:r>
              <a:rPr lang="tr-TR" sz="1800" spc="25" dirty="0">
                <a:latin typeface="Calibri"/>
                <a:cs typeface="Calibri"/>
              </a:rPr>
              <a:t> </a:t>
            </a:r>
            <a:r>
              <a:rPr lang="tr-TR" sz="1800" dirty="0">
                <a:latin typeface="Calibri"/>
                <a:cs typeface="Calibri"/>
              </a:rPr>
              <a:t>personellerimizin</a:t>
            </a:r>
            <a:r>
              <a:rPr lang="tr-TR" sz="1800" spc="-80" dirty="0">
                <a:latin typeface="Calibri"/>
                <a:cs typeface="Calibri"/>
              </a:rPr>
              <a:t> </a:t>
            </a:r>
            <a:r>
              <a:rPr lang="tr-TR" sz="1800" dirty="0">
                <a:latin typeface="Calibri"/>
                <a:cs typeface="Calibri"/>
              </a:rPr>
              <a:t>yıllık</a:t>
            </a:r>
            <a:r>
              <a:rPr lang="tr-TR" sz="1800" spc="-50" dirty="0">
                <a:latin typeface="Calibri"/>
                <a:cs typeface="Calibri"/>
              </a:rPr>
              <a:t> </a:t>
            </a:r>
            <a:r>
              <a:rPr lang="tr-TR" sz="1800" dirty="0">
                <a:latin typeface="Calibri"/>
                <a:cs typeface="Calibri"/>
              </a:rPr>
              <a:t>eğitim</a:t>
            </a:r>
            <a:r>
              <a:rPr lang="tr-TR" sz="1800" spc="-20" dirty="0">
                <a:latin typeface="Calibri"/>
                <a:cs typeface="Calibri"/>
              </a:rPr>
              <a:t> </a:t>
            </a:r>
            <a:r>
              <a:rPr lang="tr-TR" sz="1800" spc="-10" dirty="0">
                <a:latin typeface="Calibri"/>
                <a:cs typeface="Calibri"/>
              </a:rPr>
              <a:t>planı</a:t>
            </a:r>
            <a:endParaRPr lang="tr-TR" sz="1800" dirty="0">
              <a:latin typeface="Calibri"/>
              <a:cs typeface="Calibri"/>
            </a:endParaRPr>
          </a:p>
          <a:p>
            <a:pPr marL="3810" algn="ctr">
              <a:lnSpc>
                <a:spcPct val="100000"/>
              </a:lnSpc>
              <a:spcBef>
                <a:spcPts val="25"/>
              </a:spcBef>
            </a:pPr>
            <a:r>
              <a:rPr lang="tr-TR" sz="1800" dirty="0">
                <a:latin typeface="Calibri"/>
                <a:cs typeface="Calibri"/>
              </a:rPr>
              <a:t>doğrultusunda</a:t>
            </a:r>
            <a:r>
              <a:rPr lang="tr-TR" sz="1800" spc="-10" dirty="0">
                <a:latin typeface="Calibri"/>
                <a:cs typeface="Calibri"/>
              </a:rPr>
              <a:t> </a:t>
            </a:r>
            <a:r>
              <a:rPr lang="tr-TR" sz="1800" dirty="0">
                <a:latin typeface="Calibri"/>
                <a:cs typeface="Calibri"/>
              </a:rPr>
              <a:t>iş başı eğitimleri,</a:t>
            </a:r>
            <a:r>
              <a:rPr lang="tr-TR" sz="1800" spc="-60" dirty="0">
                <a:latin typeface="Calibri"/>
                <a:cs typeface="Calibri"/>
              </a:rPr>
              <a:t> </a:t>
            </a:r>
            <a:r>
              <a:rPr lang="tr-TR" sz="1800" dirty="0">
                <a:latin typeface="Calibri"/>
                <a:cs typeface="Calibri"/>
              </a:rPr>
              <a:t>İSG,</a:t>
            </a:r>
            <a:r>
              <a:rPr lang="tr-TR" sz="1800" spc="-20" dirty="0">
                <a:latin typeface="Calibri"/>
                <a:cs typeface="Calibri"/>
              </a:rPr>
              <a:t> </a:t>
            </a:r>
            <a:r>
              <a:rPr lang="tr-TR" sz="1800" dirty="0">
                <a:latin typeface="Calibri"/>
                <a:cs typeface="Calibri"/>
              </a:rPr>
              <a:t>çevre vb. eğitimlerini</a:t>
            </a:r>
            <a:r>
              <a:rPr lang="tr-TR" sz="1800" spc="-65" dirty="0">
                <a:latin typeface="Calibri"/>
                <a:cs typeface="Calibri"/>
              </a:rPr>
              <a:t> </a:t>
            </a:r>
            <a:r>
              <a:rPr lang="tr-TR" sz="1800" spc="-10" dirty="0">
                <a:latin typeface="Calibri"/>
                <a:cs typeface="Calibri"/>
              </a:rPr>
              <a:t>almalarının</a:t>
            </a:r>
            <a:endParaRPr lang="tr-TR" sz="1800" dirty="0">
              <a:latin typeface="Calibri"/>
              <a:cs typeface="Calibri"/>
            </a:endParaRPr>
          </a:p>
          <a:p>
            <a:pPr marL="231775" marR="217804" algn="ctr">
              <a:lnSpc>
                <a:spcPct val="100899"/>
              </a:lnSpc>
              <a:spcBef>
                <a:spcPts val="15"/>
              </a:spcBef>
            </a:pPr>
            <a:r>
              <a:rPr lang="tr-TR" sz="1800" dirty="0">
                <a:latin typeface="Calibri"/>
                <a:cs typeface="Calibri"/>
              </a:rPr>
              <a:t>sağlamak.</a:t>
            </a:r>
            <a:r>
              <a:rPr lang="tr-TR" sz="1800" spc="-30" dirty="0">
                <a:latin typeface="Calibri"/>
                <a:cs typeface="Calibri"/>
              </a:rPr>
              <a:t> </a:t>
            </a:r>
            <a:r>
              <a:rPr lang="tr-TR" sz="1800" dirty="0">
                <a:latin typeface="Calibri"/>
                <a:cs typeface="Calibri"/>
              </a:rPr>
              <a:t>Sezon</a:t>
            </a:r>
            <a:r>
              <a:rPr lang="tr-TR" sz="1800" spc="40" dirty="0">
                <a:latin typeface="Calibri"/>
                <a:cs typeface="Calibri"/>
              </a:rPr>
              <a:t> </a:t>
            </a:r>
            <a:r>
              <a:rPr lang="tr-TR" sz="1800" dirty="0">
                <a:latin typeface="Calibri"/>
                <a:cs typeface="Calibri"/>
              </a:rPr>
              <a:t>içerisinde</a:t>
            </a:r>
            <a:r>
              <a:rPr lang="tr-TR" sz="1800" spc="-10" dirty="0">
                <a:latin typeface="Calibri"/>
                <a:cs typeface="Calibri"/>
              </a:rPr>
              <a:t> </a:t>
            </a:r>
            <a:r>
              <a:rPr lang="tr-TR" sz="1800" dirty="0">
                <a:latin typeface="Calibri"/>
                <a:cs typeface="Calibri"/>
              </a:rPr>
              <a:t>eğitim</a:t>
            </a:r>
            <a:r>
              <a:rPr lang="tr-TR" sz="1800" spc="-5" dirty="0">
                <a:latin typeface="Calibri"/>
                <a:cs typeface="Calibri"/>
              </a:rPr>
              <a:t> </a:t>
            </a:r>
            <a:r>
              <a:rPr lang="tr-TR" sz="1800" dirty="0">
                <a:latin typeface="Calibri"/>
                <a:cs typeface="Calibri"/>
              </a:rPr>
              <a:t>almayan</a:t>
            </a:r>
            <a:r>
              <a:rPr lang="tr-TR" sz="1800" spc="-10" dirty="0">
                <a:latin typeface="Calibri"/>
                <a:cs typeface="Calibri"/>
              </a:rPr>
              <a:t> personellerin</a:t>
            </a:r>
            <a:r>
              <a:rPr lang="tr-TR" sz="1800" spc="-45" dirty="0">
                <a:latin typeface="Calibri"/>
                <a:cs typeface="Calibri"/>
              </a:rPr>
              <a:t> </a:t>
            </a:r>
            <a:r>
              <a:rPr lang="tr-TR" sz="1800" spc="-10" dirty="0">
                <a:latin typeface="Calibri"/>
                <a:cs typeface="Calibri"/>
              </a:rPr>
              <a:t>tespitinin </a:t>
            </a:r>
            <a:r>
              <a:rPr lang="tr-TR" sz="1800" dirty="0">
                <a:latin typeface="Calibri"/>
                <a:cs typeface="Calibri"/>
              </a:rPr>
              <a:t>yapılması</a:t>
            </a:r>
            <a:r>
              <a:rPr lang="tr-TR" sz="1800" spc="-55"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eğitim</a:t>
            </a:r>
            <a:r>
              <a:rPr lang="tr-TR" sz="1800" spc="-30" dirty="0">
                <a:latin typeface="Calibri"/>
                <a:cs typeface="Calibri"/>
              </a:rPr>
              <a:t> </a:t>
            </a:r>
            <a:r>
              <a:rPr lang="tr-TR" sz="1800" dirty="0">
                <a:latin typeface="Calibri"/>
                <a:cs typeface="Calibri"/>
              </a:rPr>
              <a:t>ihtiyacı</a:t>
            </a:r>
            <a:r>
              <a:rPr lang="tr-TR" sz="1800" spc="-25" dirty="0">
                <a:latin typeface="Calibri"/>
                <a:cs typeface="Calibri"/>
              </a:rPr>
              <a:t> </a:t>
            </a:r>
            <a:r>
              <a:rPr lang="tr-TR" sz="1800" dirty="0">
                <a:latin typeface="Calibri"/>
                <a:cs typeface="Calibri"/>
              </a:rPr>
              <a:t>doğrultusunda</a:t>
            </a:r>
            <a:r>
              <a:rPr lang="tr-TR" sz="1800" spc="10" dirty="0">
                <a:latin typeface="Calibri"/>
                <a:cs typeface="Calibri"/>
              </a:rPr>
              <a:t> </a:t>
            </a:r>
            <a:r>
              <a:rPr lang="tr-TR" sz="1800" dirty="0">
                <a:latin typeface="Calibri"/>
                <a:cs typeface="Calibri"/>
              </a:rPr>
              <a:t>eğitimlere</a:t>
            </a:r>
            <a:r>
              <a:rPr lang="tr-TR" sz="1800" spc="-80" dirty="0">
                <a:latin typeface="Calibri"/>
                <a:cs typeface="Calibri"/>
              </a:rPr>
              <a:t> </a:t>
            </a:r>
            <a:r>
              <a:rPr lang="tr-TR" sz="1800" spc="-10" dirty="0">
                <a:latin typeface="Calibri"/>
                <a:cs typeface="Calibri"/>
              </a:rPr>
              <a:t>katılımını sağlamaktayız.</a:t>
            </a:r>
            <a:endParaRPr lang="tr-TR" sz="1800" dirty="0">
              <a:latin typeface="Calibri"/>
              <a:cs typeface="Calibri"/>
            </a:endParaRPr>
          </a:p>
        </p:txBody>
      </p:sp>
    </p:spTree>
    <p:extLst>
      <p:ext uri="{BB962C8B-B14F-4D97-AF65-F5344CB8AC3E}">
        <p14:creationId xmlns:p14="http://schemas.microsoft.com/office/powerpoint/2010/main" val="74647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868C048C-22AA-6481-C0DC-0DCB39435CDB}"/>
              </a:ext>
            </a:extLst>
          </p:cNvPr>
          <p:cNvSpPr txBox="1"/>
          <p:nvPr/>
        </p:nvSpPr>
        <p:spPr>
          <a:xfrm>
            <a:off x="646470" y="985373"/>
            <a:ext cx="7887929" cy="461665"/>
          </a:xfrm>
          <a:prstGeom prst="rect">
            <a:avLst/>
          </a:prstGeom>
          <a:noFill/>
        </p:spPr>
        <p:txBody>
          <a:bodyPr wrap="square">
            <a:spAutoFit/>
          </a:bodyPr>
          <a:lstStyle/>
          <a:p>
            <a:r>
              <a:rPr lang="tr-TR" sz="2400" b="0" spc="-35" dirty="0">
                <a:latin typeface="Calibri" panose="020F0502020204030204" pitchFamily="34" charset="0"/>
                <a:ea typeface="Calibri" panose="020F0502020204030204" pitchFamily="34" charset="0"/>
                <a:cs typeface="Calibri" panose="020F0502020204030204" pitchFamily="34" charset="0"/>
              </a:rPr>
              <a:t>Çalışanlarımıza</a:t>
            </a:r>
            <a:r>
              <a:rPr lang="tr-TR" sz="2400" b="0" spc="-105" dirty="0">
                <a:latin typeface="Calibri" panose="020F0502020204030204" pitchFamily="34" charset="0"/>
                <a:ea typeface="Calibri" panose="020F0502020204030204" pitchFamily="34" charset="0"/>
                <a:cs typeface="Calibri" panose="020F0502020204030204" pitchFamily="34" charset="0"/>
              </a:rPr>
              <a:t> </a:t>
            </a:r>
            <a:r>
              <a:rPr lang="tr-TR" sz="2400" spc="-35" dirty="0">
                <a:latin typeface="Calibri" panose="020F0502020204030204" pitchFamily="34" charset="0"/>
                <a:ea typeface="Calibri" panose="020F0502020204030204" pitchFamily="34" charset="0"/>
                <a:cs typeface="Calibri" panose="020F0502020204030204" pitchFamily="34" charset="0"/>
              </a:rPr>
              <a:t>V</a:t>
            </a:r>
            <a:r>
              <a:rPr lang="tr-TR" sz="2400" b="0" spc="-35" dirty="0">
                <a:latin typeface="Calibri" panose="020F0502020204030204" pitchFamily="34" charset="0"/>
                <a:ea typeface="Calibri" panose="020F0502020204030204" pitchFamily="34" charset="0"/>
                <a:cs typeface="Calibri" panose="020F0502020204030204" pitchFamily="34" charset="0"/>
              </a:rPr>
              <a:t>ereceğimiz</a:t>
            </a:r>
            <a:r>
              <a:rPr lang="tr-TR" sz="2400" b="0" spc="-100" dirty="0">
                <a:latin typeface="Calibri" panose="020F0502020204030204" pitchFamily="34" charset="0"/>
                <a:ea typeface="Calibri" panose="020F0502020204030204" pitchFamily="34" charset="0"/>
                <a:cs typeface="Calibri" panose="020F0502020204030204" pitchFamily="34" charset="0"/>
              </a:rPr>
              <a:t> </a:t>
            </a:r>
            <a:r>
              <a:rPr lang="tr-TR" sz="2400" b="0" spc="-20" dirty="0">
                <a:latin typeface="Calibri" panose="020F0502020204030204" pitchFamily="34" charset="0"/>
                <a:ea typeface="Calibri" panose="020F0502020204030204" pitchFamily="34" charset="0"/>
                <a:cs typeface="Calibri" panose="020F0502020204030204" pitchFamily="34" charset="0"/>
              </a:rPr>
              <a:t>Eğitimler </a:t>
            </a:r>
            <a:r>
              <a:rPr lang="tr-TR" b="0" spc="-20" dirty="0">
                <a:latin typeface="Calibri Light"/>
                <a:cs typeface="Calibri Light"/>
              </a:rPr>
              <a:t>:</a:t>
            </a:r>
            <a:endParaRPr lang="tr-TR" dirty="0"/>
          </a:p>
        </p:txBody>
      </p:sp>
      <p:sp>
        <p:nvSpPr>
          <p:cNvPr id="14" name="object 3">
            <a:extLst>
              <a:ext uri="{FF2B5EF4-FFF2-40B4-BE49-F238E27FC236}">
                <a16:creationId xmlns:a16="http://schemas.microsoft.com/office/drawing/2014/main" id="{02E5399D-36ED-BA7A-7354-D12874ED88A5}"/>
              </a:ext>
            </a:extLst>
          </p:cNvPr>
          <p:cNvSpPr txBox="1"/>
          <p:nvPr/>
        </p:nvSpPr>
        <p:spPr>
          <a:xfrm>
            <a:off x="1420367" y="1825751"/>
            <a:ext cx="2176780" cy="1304925"/>
          </a:xfrm>
          <a:prstGeom prst="rect">
            <a:avLst/>
          </a:prstGeom>
          <a:solidFill>
            <a:srgbClr val="44536A"/>
          </a:solidFill>
          <a:ln w="12192">
            <a:solidFill>
              <a:srgbClr val="E7E6E6"/>
            </a:solidFill>
          </a:ln>
        </p:spPr>
        <p:txBody>
          <a:bodyPr vert="horz" wrap="square" lIns="0" tIns="299720" rIns="0" bIns="0" rtlCol="0">
            <a:spAutoFit/>
          </a:bodyPr>
          <a:lstStyle/>
          <a:p>
            <a:pPr marL="365125">
              <a:lnSpc>
                <a:spcPts val="2535"/>
              </a:lnSpc>
              <a:spcBef>
                <a:spcPts val="2360"/>
              </a:spcBef>
            </a:pPr>
            <a:r>
              <a:rPr sz="2200" dirty="0">
                <a:solidFill>
                  <a:srgbClr val="FFFFFF"/>
                </a:solidFill>
                <a:latin typeface="Calibri"/>
                <a:cs typeface="Calibri"/>
              </a:rPr>
              <a:t>İSTİSMAR</a:t>
            </a:r>
            <a:r>
              <a:rPr sz="2200" spc="-95" dirty="0">
                <a:solidFill>
                  <a:srgbClr val="FFFFFF"/>
                </a:solidFill>
                <a:latin typeface="Calibri"/>
                <a:cs typeface="Calibri"/>
              </a:rPr>
              <a:t> </a:t>
            </a:r>
            <a:r>
              <a:rPr sz="2200" spc="-25" dirty="0">
                <a:solidFill>
                  <a:srgbClr val="FFFFFF"/>
                </a:solidFill>
                <a:latin typeface="Calibri"/>
                <a:cs typeface="Calibri"/>
              </a:rPr>
              <a:t>VE</a:t>
            </a:r>
            <a:endParaRPr sz="2200">
              <a:latin typeface="Calibri"/>
              <a:cs typeface="Calibri"/>
            </a:endParaRPr>
          </a:p>
          <a:p>
            <a:pPr marL="291465">
              <a:lnSpc>
                <a:spcPts val="2535"/>
              </a:lnSpc>
            </a:pPr>
            <a:r>
              <a:rPr sz="2200" spc="-25" dirty="0">
                <a:solidFill>
                  <a:srgbClr val="FFFFFF"/>
                </a:solidFill>
                <a:latin typeface="Calibri"/>
                <a:cs typeface="Calibri"/>
              </a:rPr>
              <a:t>TACİZ</a:t>
            </a:r>
            <a:r>
              <a:rPr sz="2200" spc="-9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15" name="object 4">
            <a:extLst>
              <a:ext uri="{FF2B5EF4-FFF2-40B4-BE49-F238E27FC236}">
                <a16:creationId xmlns:a16="http://schemas.microsoft.com/office/drawing/2014/main" id="{26CE780F-DE7F-593E-D0ED-8B62D9AC38A5}"/>
              </a:ext>
            </a:extLst>
          </p:cNvPr>
          <p:cNvSpPr txBox="1"/>
          <p:nvPr/>
        </p:nvSpPr>
        <p:spPr>
          <a:xfrm>
            <a:off x="3813047" y="1825751"/>
            <a:ext cx="2173605" cy="1304925"/>
          </a:xfrm>
          <a:prstGeom prst="rect">
            <a:avLst/>
          </a:prstGeom>
          <a:solidFill>
            <a:srgbClr val="44536A"/>
          </a:solidFill>
          <a:ln w="12192">
            <a:solidFill>
              <a:srgbClr val="E7E6E6"/>
            </a:solidFill>
          </a:ln>
        </p:spPr>
        <p:txBody>
          <a:bodyPr vert="horz" wrap="square" lIns="0" tIns="146050" rIns="0" bIns="0" rtlCol="0">
            <a:spAutoFit/>
          </a:bodyPr>
          <a:lstStyle/>
          <a:p>
            <a:pPr marL="3175" algn="ctr">
              <a:lnSpc>
                <a:spcPts val="2535"/>
              </a:lnSpc>
              <a:spcBef>
                <a:spcPts val="1150"/>
              </a:spcBef>
            </a:pPr>
            <a:r>
              <a:rPr sz="2200" spc="-10" dirty="0">
                <a:solidFill>
                  <a:srgbClr val="FFFFFF"/>
                </a:solidFill>
                <a:latin typeface="Calibri"/>
                <a:cs typeface="Calibri"/>
              </a:rPr>
              <a:t>HİJYEN</a:t>
            </a:r>
            <a:endParaRPr sz="2200">
              <a:latin typeface="Calibri"/>
              <a:cs typeface="Calibri"/>
            </a:endParaRPr>
          </a:p>
          <a:p>
            <a:pPr marL="2540" algn="ctr">
              <a:lnSpc>
                <a:spcPts val="2425"/>
              </a:lnSpc>
            </a:pPr>
            <a:r>
              <a:rPr sz="2200" spc="-10" dirty="0">
                <a:solidFill>
                  <a:srgbClr val="FFFFFF"/>
                </a:solidFill>
                <a:latin typeface="Calibri"/>
                <a:cs typeface="Calibri"/>
              </a:rPr>
              <a:t>SANİTASYON</a:t>
            </a:r>
            <a:endParaRPr sz="2200">
              <a:latin typeface="Calibri"/>
              <a:cs typeface="Calibri"/>
            </a:endParaRPr>
          </a:p>
          <a:p>
            <a:pPr algn="ctr">
              <a:lnSpc>
                <a:spcPts val="2530"/>
              </a:lnSpc>
            </a:pPr>
            <a:r>
              <a:rPr sz="2200" spc="-10" dirty="0">
                <a:solidFill>
                  <a:srgbClr val="FFFFFF"/>
                </a:solidFill>
                <a:latin typeface="Calibri"/>
                <a:cs typeface="Calibri"/>
              </a:rPr>
              <a:t>EĞİTİMİ</a:t>
            </a:r>
            <a:endParaRPr sz="2200">
              <a:latin typeface="Calibri"/>
              <a:cs typeface="Calibri"/>
            </a:endParaRPr>
          </a:p>
        </p:txBody>
      </p:sp>
      <p:sp>
        <p:nvSpPr>
          <p:cNvPr id="16" name="object 5">
            <a:extLst>
              <a:ext uri="{FF2B5EF4-FFF2-40B4-BE49-F238E27FC236}">
                <a16:creationId xmlns:a16="http://schemas.microsoft.com/office/drawing/2014/main" id="{619D0017-1119-705E-B7A4-3C6A4EDBC246}"/>
              </a:ext>
            </a:extLst>
          </p:cNvPr>
          <p:cNvSpPr txBox="1"/>
          <p:nvPr/>
        </p:nvSpPr>
        <p:spPr>
          <a:xfrm>
            <a:off x="6205728" y="1825751"/>
            <a:ext cx="2173605" cy="1304925"/>
          </a:xfrm>
          <a:prstGeom prst="rect">
            <a:avLst/>
          </a:prstGeom>
          <a:solidFill>
            <a:srgbClr val="44536A"/>
          </a:solidFill>
          <a:ln w="12192">
            <a:solidFill>
              <a:srgbClr val="E7E6E6"/>
            </a:solidFill>
          </a:ln>
        </p:spPr>
        <p:txBody>
          <a:bodyPr vert="horz" wrap="square" lIns="0" tIns="299720" rIns="0" bIns="0" rtlCol="0">
            <a:spAutoFit/>
          </a:bodyPr>
          <a:lstStyle/>
          <a:p>
            <a:pPr marL="635" algn="ctr">
              <a:lnSpc>
                <a:spcPts val="2535"/>
              </a:lnSpc>
              <a:spcBef>
                <a:spcPts val="2360"/>
              </a:spcBef>
            </a:pPr>
            <a:r>
              <a:rPr sz="2200" spc="-10" dirty="0">
                <a:solidFill>
                  <a:srgbClr val="FFFFFF"/>
                </a:solidFill>
                <a:latin typeface="Calibri"/>
                <a:cs typeface="Calibri"/>
              </a:rPr>
              <a:t>TEHLİKELİ</a:t>
            </a:r>
            <a:endParaRPr sz="2200">
              <a:latin typeface="Calibri"/>
              <a:cs typeface="Calibri"/>
            </a:endParaRPr>
          </a:p>
          <a:p>
            <a:pPr algn="ctr">
              <a:lnSpc>
                <a:spcPts val="2535"/>
              </a:lnSpc>
            </a:pPr>
            <a:r>
              <a:rPr sz="2200" dirty="0">
                <a:solidFill>
                  <a:srgbClr val="FFFFFF"/>
                </a:solidFill>
                <a:latin typeface="Calibri"/>
                <a:cs typeface="Calibri"/>
              </a:rPr>
              <a:t>MADDE</a:t>
            </a:r>
            <a:r>
              <a:rPr sz="2200" spc="-3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17" name="object 6">
            <a:extLst>
              <a:ext uri="{FF2B5EF4-FFF2-40B4-BE49-F238E27FC236}">
                <a16:creationId xmlns:a16="http://schemas.microsoft.com/office/drawing/2014/main" id="{C4150CD1-C62A-E95C-6006-3F20D917E408}"/>
              </a:ext>
            </a:extLst>
          </p:cNvPr>
          <p:cNvSpPr txBox="1"/>
          <p:nvPr/>
        </p:nvSpPr>
        <p:spPr>
          <a:xfrm>
            <a:off x="8595359" y="1825751"/>
            <a:ext cx="2176780" cy="1304925"/>
          </a:xfrm>
          <a:prstGeom prst="rect">
            <a:avLst/>
          </a:prstGeom>
          <a:solidFill>
            <a:srgbClr val="44536A"/>
          </a:solidFill>
          <a:ln w="12192">
            <a:solidFill>
              <a:srgbClr val="E7E6E6"/>
            </a:solidFill>
          </a:ln>
        </p:spPr>
        <p:txBody>
          <a:bodyPr vert="horz" wrap="square" lIns="0" tIns="172720" rIns="0" bIns="0" rtlCol="0">
            <a:spAutoFit/>
          </a:bodyPr>
          <a:lstStyle/>
          <a:p>
            <a:pPr marL="447040" marR="438784" indent="1905" algn="ctr">
              <a:lnSpc>
                <a:spcPct val="91900"/>
              </a:lnSpc>
              <a:spcBef>
                <a:spcPts val="1360"/>
              </a:spcBef>
            </a:pPr>
            <a:r>
              <a:rPr sz="2200" spc="-10" dirty="0">
                <a:solidFill>
                  <a:srgbClr val="FFFFFF"/>
                </a:solidFill>
                <a:latin typeface="Calibri"/>
                <a:cs typeface="Calibri"/>
              </a:rPr>
              <a:t>KİMYASAL KULLANIMI EĞİTİMİ</a:t>
            </a:r>
            <a:endParaRPr sz="2200">
              <a:latin typeface="Calibri"/>
              <a:cs typeface="Calibri"/>
            </a:endParaRPr>
          </a:p>
        </p:txBody>
      </p:sp>
      <p:sp>
        <p:nvSpPr>
          <p:cNvPr id="18" name="object 7">
            <a:extLst>
              <a:ext uri="{FF2B5EF4-FFF2-40B4-BE49-F238E27FC236}">
                <a16:creationId xmlns:a16="http://schemas.microsoft.com/office/drawing/2014/main" id="{5AEF0FF5-F748-D72C-5995-EBD126E5CD4E}"/>
              </a:ext>
            </a:extLst>
          </p:cNvPr>
          <p:cNvSpPr txBox="1"/>
          <p:nvPr/>
        </p:nvSpPr>
        <p:spPr>
          <a:xfrm>
            <a:off x="1420367" y="3349752"/>
            <a:ext cx="2176780" cy="1304925"/>
          </a:xfrm>
          <a:prstGeom prst="rect">
            <a:avLst/>
          </a:prstGeom>
          <a:solidFill>
            <a:srgbClr val="44536A"/>
          </a:solidFill>
          <a:ln w="12192">
            <a:solidFill>
              <a:srgbClr val="E7E6E6"/>
            </a:solidFill>
          </a:ln>
        </p:spPr>
        <p:txBody>
          <a:bodyPr vert="horz" wrap="square" lIns="0" tIns="298450" rIns="0" bIns="0" rtlCol="0">
            <a:spAutoFit/>
          </a:bodyPr>
          <a:lstStyle/>
          <a:p>
            <a:pPr algn="ctr">
              <a:lnSpc>
                <a:spcPts val="2535"/>
              </a:lnSpc>
              <a:spcBef>
                <a:spcPts val="2350"/>
              </a:spcBef>
            </a:pPr>
            <a:r>
              <a:rPr sz="2200" dirty="0">
                <a:solidFill>
                  <a:srgbClr val="FFFFFF"/>
                </a:solidFill>
                <a:latin typeface="Calibri"/>
                <a:cs typeface="Calibri"/>
              </a:rPr>
              <a:t>GIDA</a:t>
            </a:r>
            <a:r>
              <a:rPr sz="2200" spc="-60" dirty="0">
                <a:solidFill>
                  <a:srgbClr val="FFFFFF"/>
                </a:solidFill>
                <a:latin typeface="Calibri"/>
                <a:cs typeface="Calibri"/>
              </a:rPr>
              <a:t> </a:t>
            </a:r>
            <a:r>
              <a:rPr sz="2200" spc="-10" dirty="0">
                <a:solidFill>
                  <a:srgbClr val="FFFFFF"/>
                </a:solidFill>
                <a:latin typeface="Calibri"/>
                <a:cs typeface="Calibri"/>
              </a:rPr>
              <a:t>GÜVENLİĞİ</a:t>
            </a:r>
            <a:endParaRPr sz="2200">
              <a:latin typeface="Calibri"/>
              <a:cs typeface="Calibri"/>
            </a:endParaRPr>
          </a:p>
          <a:p>
            <a:pPr algn="ctr">
              <a:lnSpc>
                <a:spcPts val="2535"/>
              </a:lnSpc>
            </a:pPr>
            <a:r>
              <a:rPr sz="2200" spc="-10" dirty="0">
                <a:solidFill>
                  <a:srgbClr val="FFFFFF"/>
                </a:solidFill>
                <a:latin typeface="Calibri"/>
                <a:cs typeface="Calibri"/>
              </a:rPr>
              <a:t>EĞİTİMİ</a:t>
            </a:r>
            <a:endParaRPr sz="2200">
              <a:latin typeface="Calibri"/>
              <a:cs typeface="Calibri"/>
            </a:endParaRPr>
          </a:p>
        </p:txBody>
      </p:sp>
      <p:sp>
        <p:nvSpPr>
          <p:cNvPr id="19" name="object 8">
            <a:extLst>
              <a:ext uri="{FF2B5EF4-FFF2-40B4-BE49-F238E27FC236}">
                <a16:creationId xmlns:a16="http://schemas.microsoft.com/office/drawing/2014/main" id="{469BC788-0C03-C633-7E8F-42C04E61157A}"/>
              </a:ext>
            </a:extLst>
          </p:cNvPr>
          <p:cNvSpPr txBox="1"/>
          <p:nvPr/>
        </p:nvSpPr>
        <p:spPr>
          <a:xfrm>
            <a:off x="3813047" y="3349752"/>
            <a:ext cx="2173605" cy="1304925"/>
          </a:xfrm>
          <a:prstGeom prst="rect">
            <a:avLst/>
          </a:prstGeom>
          <a:solidFill>
            <a:srgbClr val="44536A"/>
          </a:solidFill>
          <a:ln w="12192">
            <a:solidFill>
              <a:srgbClr val="E7E6E6"/>
            </a:solidFill>
          </a:ln>
        </p:spPr>
        <p:txBody>
          <a:bodyPr vert="horz" wrap="square" lIns="0" tIns="298450" rIns="0" bIns="0" rtlCol="0">
            <a:spAutoFit/>
          </a:bodyPr>
          <a:lstStyle/>
          <a:p>
            <a:pPr marL="1270" algn="ctr">
              <a:lnSpc>
                <a:spcPts val="2535"/>
              </a:lnSpc>
              <a:spcBef>
                <a:spcPts val="2350"/>
              </a:spcBef>
            </a:pPr>
            <a:r>
              <a:rPr sz="2200" dirty="0">
                <a:solidFill>
                  <a:srgbClr val="FFFFFF"/>
                </a:solidFill>
                <a:latin typeface="Calibri"/>
                <a:cs typeface="Calibri"/>
              </a:rPr>
              <a:t>İŞ</a:t>
            </a:r>
            <a:r>
              <a:rPr sz="2200" spc="-15" dirty="0">
                <a:solidFill>
                  <a:srgbClr val="FFFFFF"/>
                </a:solidFill>
                <a:latin typeface="Calibri"/>
                <a:cs typeface="Calibri"/>
              </a:rPr>
              <a:t> </a:t>
            </a:r>
            <a:r>
              <a:rPr sz="2200" spc="-10" dirty="0">
                <a:solidFill>
                  <a:srgbClr val="FFFFFF"/>
                </a:solidFill>
                <a:latin typeface="Calibri"/>
                <a:cs typeface="Calibri"/>
              </a:rPr>
              <a:t>GÜVENLİĞİ</a:t>
            </a:r>
            <a:endParaRPr sz="2200">
              <a:latin typeface="Calibri"/>
              <a:cs typeface="Calibri"/>
            </a:endParaRPr>
          </a:p>
          <a:p>
            <a:pPr algn="ctr">
              <a:lnSpc>
                <a:spcPts val="2535"/>
              </a:lnSpc>
            </a:pPr>
            <a:r>
              <a:rPr sz="2200" spc="-10" dirty="0">
                <a:solidFill>
                  <a:srgbClr val="FFFFFF"/>
                </a:solidFill>
                <a:latin typeface="Calibri"/>
                <a:cs typeface="Calibri"/>
              </a:rPr>
              <a:t>EĞİTİMİ</a:t>
            </a:r>
            <a:endParaRPr sz="2200">
              <a:latin typeface="Calibri"/>
              <a:cs typeface="Calibri"/>
            </a:endParaRPr>
          </a:p>
        </p:txBody>
      </p:sp>
      <p:sp>
        <p:nvSpPr>
          <p:cNvPr id="20" name="object 9">
            <a:extLst>
              <a:ext uri="{FF2B5EF4-FFF2-40B4-BE49-F238E27FC236}">
                <a16:creationId xmlns:a16="http://schemas.microsoft.com/office/drawing/2014/main" id="{CF005EB7-DAE7-CD9E-4953-980C530356DF}"/>
              </a:ext>
            </a:extLst>
          </p:cNvPr>
          <p:cNvSpPr txBox="1"/>
          <p:nvPr/>
        </p:nvSpPr>
        <p:spPr>
          <a:xfrm>
            <a:off x="6205728" y="3349752"/>
            <a:ext cx="2173605" cy="1304925"/>
          </a:xfrm>
          <a:prstGeom prst="rect">
            <a:avLst/>
          </a:prstGeom>
          <a:solidFill>
            <a:srgbClr val="44536A"/>
          </a:solidFill>
          <a:ln w="12192">
            <a:solidFill>
              <a:srgbClr val="E7E6E6"/>
            </a:solidFill>
          </a:ln>
        </p:spPr>
        <p:txBody>
          <a:bodyPr vert="horz" wrap="square" lIns="0" tIns="298450" rIns="0" bIns="0" rtlCol="0">
            <a:spAutoFit/>
          </a:bodyPr>
          <a:lstStyle/>
          <a:p>
            <a:pPr algn="ctr">
              <a:lnSpc>
                <a:spcPts val="2535"/>
              </a:lnSpc>
              <a:spcBef>
                <a:spcPts val="2350"/>
              </a:spcBef>
            </a:pPr>
            <a:r>
              <a:rPr sz="2200" spc="-10" dirty="0">
                <a:solidFill>
                  <a:srgbClr val="FFFFFF"/>
                </a:solidFill>
                <a:latin typeface="Calibri"/>
                <a:cs typeface="Calibri"/>
              </a:rPr>
              <a:t>SÜRDÜRÜLEBİLİR</a:t>
            </a:r>
            <a:endParaRPr sz="2200" dirty="0">
              <a:latin typeface="Calibri"/>
              <a:cs typeface="Calibri"/>
            </a:endParaRPr>
          </a:p>
          <a:p>
            <a:pPr algn="ctr">
              <a:lnSpc>
                <a:spcPts val="2535"/>
              </a:lnSpc>
            </a:pPr>
            <a:r>
              <a:rPr sz="2200" spc="-10" dirty="0">
                <a:solidFill>
                  <a:srgbClr val="FFFFFF"/>
                </a:solidFill>
                <a:latin typeface="Calibri"/>
                <a:cs typeface="Calibri"/>
              </a:rPr>
              <a:t>TURİZM</a:t>
            </a:r>
            <a:endParaRPr sz="2200" dirty="0">
              <a:latin typeface="Calibri"/>
              <a:cs typeface="Calibri"/>
            </a:endParaRPr>
          </a:p>
        </p:txBody>
      </p:sp>
      <p:sp>
        <p:nvSpPr>
          <p:cNvPr id="21" name="object 10">
            <a:extLst>
              <a:ext uri="{FF2B5EF4-FFF2-40B4-BE49-F238E27FC236}">
                <a16:creationId xmlns:a16="http://schemas.microsoft.com/office/drawing/2014/main" id="{CC81A21C-20BF-80F6-8030-5F8C1B6F019B}"/>
              </a:ext>
            </a:extLst>
          </p:cNvPr>
          <p:cNvSpPr txBox="1"/>
          <p:nvPr/>
        </p:nvSpPr>
        <p:spPr>
          <a:xfrm>
            <a:off x="8595359" y="3349752"/>
            <a:ext cx="2176780" cy="1304925"/>
          </a:xfrm>
          <a:prstGeom prst="rect">
            <a:avLst/>
          </a:prstGeom>
          <a:solidFill>
            <a:srgbClr val="44536A"/>
          </a:solidFill>
          <a:ln w="12192">
            <a:solidFill>
              <a:srgbClr val="E7E6E6"/>
            </a:solidFill>
          </a:ln>
        </p:spPr>
        <p:txBody>
          <a:bodyPr vert="horz" wrap="square" lIns="0" tIns="298450" rIns="0" bIns="0" rtlCol="0">
            <a:spAutoFit/>
          </a:bodyPr>
          <a:lstStyle/>
          <a:p>
            <a:pPr marL="1270" algn="ctr">
              <a:lnSpc>
                <a:spcPts val="2535"/>
              </a:lnSpc>
              <a:spcBef>
                <a:spcPts val="2350"/>
              </a:spcBef>
            </a:pPr>
            <a:r>
              <a:rPr sz="2200" spc="-20" dirty="0">
                <a:solidFill>
                  <a:srgbClr val="FFFFFF"/>
                </a:solidFill>
                <a:latin typeface="Calibri"/>
                <a:cs typeface="Calibri"/>
              </a:rPr>
              <a:t>KAPALI</a:t>
            </a:r>
            <a:r>
              <a:rPr sz="2200" spc="-75" dirty="0">
                <a:solidFill>
                  <a:srgbClr val="FFFFFF"/>
                </a:solidFill>
                <a:latin typeface="Calibri"/>
                <a:cs typeface="Calibri"/>
              </a:rPr>
              <a:t> </a:t>
            </a:r>
            <a:r>
              <a:rPr sz="2200" spc="-20" dirty="0">
                <a:solidFill>
                  <a:srgbClr val="FFFFFF"/>
                </a:solidFill>
                <a:latin typeface="Calibri"/>
                <a:cs typeface="Calibri"/>
              </a:rPr>
              <a:t>ALAN</a:t>
            </a:r>
            <a:endParaRPr sz="2200">
              <a:latin typeface="Calibri"/>
              <a:cs typeface="Calibri"/>
            </a:endParaRPr>
          </a:p>
          <a:p>
            <a:pPr marL="1270" algn="ctr">
              <a:lnSpc>
                <a:spcPts val="2535"/>
              </a:lnSpc>
            </a:pPr>
            <a:r>
              <a:rPr sz="2200" spc="-10" dirty="0">
                <a:solidFill>
                  <a:srgbClr val="FFFFFF"/>
                </a:solidFill>
                <a:latin typeface="Calibri"/>
                <a:cs typeface="Calibri"/>
              </a:rPr>
              <a:t>EĞİTİMİ</a:t>
            </a:r>
            <a:endParaRPr sz="2200">
              <a:latin typeface="Calibri"/>
              <a:cs typeface="Calibri"/>
            </a:endParaRPr>
          </a:p>
        </p:txBody>
      </p:sp>
      <p:sp>
        <p:nvSpPr>
          <p:cNvPr id="22" name="object 11">
            <a:extLst>
              <a:ext uri="{FF2B5EF4-FFF2-40B4-BE49-F238E27FC236}">
                <a16:creationId xmlns:a16="http://schemas.microsoft.com/office/drawing/2014/main" id="{68734130-118A-0933-5F1D-4F50A995B508}"/>
              </a:ext>
            </a:extLst>
          </p:cNvPr>
          <p:cNvSpPr txBox="1"/>
          <p:nvPr/>
        </p:nvSpPr>
        <p:spPr>
          <a:xfrm>
            <a:off x="1420367" y="4870703"/>
            <a:ext cx="2176780" cy="1304925"/>
          </a:xfrm>
          <a:prstGeom prst="rect">
            <a:avLst/>
          </a:prstGeom>
          <a:solidFill>
            <a:srgbClr val="44536A"/>
          </a:solidFill>
          <a:ln w="12192">
            <a:solidFill>
              <a:srgbClr val="E7E6E6"/>
            </a:solidFill>
          </a:ln>
        </p:spPr>
        <p:txBody>
          <a:bodyPr vert="horz" wrap="square" lIns="0" tIns="300355" rIns="0" bIns="0" rtlCol="0">
            <a:spAutoFit/>
          </a:bodyPr>
          <a:lstStyle/>
          <a:p>
            <a:pPr algn="ctr">
              <a:lnSpc>
                <a:spcPts val="2530"/>
              </a:lnSpc>
              <a:spcBef>
                <a:spcPts val="2365"/>
              </a:spcBef>
            </a:pPr>
            <a:r>
              <a:rPr sz="2200" spc="-10" dirty="0">
                <a:solidFill>
                  <a:srgbClr val="FFFFFF"/>
                </a:solidFill>
                <a:latin typeface="Calibri"/>
                <a:cs typeface="Calibri"/>
              </a:rPr>
              <a:t>YÜKSEKTE</a:t>
            </a:r>
            <a:endParaRPr sz="2200">
              <a:latin typeface="Calibri"/>
              <a:cs typeface="Calibri"/>
            </a:endParaRPr>
          </a:p>
          <a:p>
            <a:pPr algn="ctr">
              <a:lnSpc>
                <a:spcPts val="2530"/>
              </a:lnSpc>
            </a:pPr>
            <a:r>
              <a:rPr sz="2200" dirty="0">
                <a:solidFill>
                  <a:srgbClr val="FFFFFF"/>
                </a:solidFill>
                <a:latin typeface="Calibri"/>
                <a:cs typeface="Calibri"/>
              </a:rPr>
              <a:t>ÇALIŞMA</a:t>
            </a:r>
            <a:r>
              <a:rPr sz="2200" spc="-5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23" name="object 12">
            <a:extLst>
              <a:ext uri="{FF2B5EF4-FFF2-40B4-BE49-F238E27FC236}">
                <a16:creationId xmlns:a16="http://schemas.microsoft.com/office/drawing/2014/main" id="{F9ECC574-2F35-41F1-B56B-E805711B1596}"/>
              </a:ext>
            </a:extLst>
          </p:cNvPr>
          <p:cNvSpPr txBox="1"/>
          <p:nvPr/>
        </p:nvSpPr>
        <p:spPr>
          <a:xfrm>
            <a:off x="3813047" y="4870703"/>
            <a:ext cx="2173605" cy="1304925"/>
          </a:xfrm>
          <a:prstGeom prst="rect">
            <a:avLst/>
          </a:prstGeom>
          <a:solidFill>
            <a:srgbClr val="44536A"/>
          </a:solidFill>
          <a:ln w="12192">
            <a:solidFill>
              <a:srgbClr val="E7E6E6"/>
            </a:solidFill>
          </a:ln>
        </p:spPr>
        <p:txBody>
          <a:bodyPr vert="horz" wrap="square" lIns="0" tIns="132080" rIns="0" bIns="0" rtlCol="0">
            <a:spAutoFit/>
          </a:bodyPr>
          <a:lstStyle/>
          <a:p>
            <a:pPr>
              <a:lnSpc>
                <a:spcPct val="100000"/>
              </a:lnSpc>
              <a:spcBef>
                <a:spcPts val="1040"/>
              </a:spcBef>
            </a:pPr>
            <a:endParaRPr sz="2200">
              <a:latin typeface="Times New Roman"/>
              <a:cs typeface="Times New Roman"/>
            </a:endParaRPr>
          </a:p>
          <a:p>
            <a:pPr marL="163195">
              <a:lnSpc>
                <a:spcPct val="100000"/>
              </a:lnSpc>
              <a:spcBef>
                <a:spcPts val="5"/>
              </a:spcBef>
            </a:pPr>
            <a:r>
              <a:rPr sz="2200" spc="-20" dirty="0">
                <a:solidFill>
                  <a:srgbClr val="FFFFFF"/>
                </a:solidFill>
                <a:latin typeface="Calibri"/>
                <a:cs typeface="Calibri"/>
              </a:rPr>
              <a:t>YANGIN</a:t>
            </a:r>
            <a:r>
              <a:rPr sz="2200" spc="-8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24" name="object 13">
            <a:extLst>
              <a:ext uri="{FF2B5EF4-FFF2-40B4-BE49-F238E27FC236}">
                <a16:creationId xmlns:a16="http://schemas.microsoft.com/office/drawing/2014/main" id="{73DA12CE-CEDD-0F23-FCFC-47A536DDA2A8}"/>
              </a:ext>
            </a:extLst>
          </p:cNvPr>
          <p:cNvSpPr txBox="1"/>
          <p:nvPr/>
        </p:nvSpPr>
        <p:spPr>
          <a:xfrm>
            <a:off x="6205728" y="4870703"/>
            <a:ext cx="2173605" cy="1304925"/>
          </a:xfrm>
          <a:prstGeom prst="rect">
            <a:avLst/>
          </a:prstGeom>
          <a:solidFill>
            <a:srgbClr val="44536A"/>
          </a:solidFill>
          <a:ln w="12192">
            <a:solidFill>
              <a:srgbClr val="E7E6E6"/>
            </a:solidFill>
          </a:ln>
        </p:spPr>
        <p:txBody>
          <a:bodyPr vert="horz" wrap="square" lIns="0" tIns="300355" rIns="0" bIns="0" rtlCol="0">
            <a:spAutoFit/>
          </a:bodyPr>
          <a:lstStyle/>
          <a:p>
            <a:pPr marL="1270" algn="ctr">
              <a:lnSpc>
                <a:spcPts val="2530"/>
              </a:lnSpc>
              <a:spcBef>
                <a:spcPts val="2365"/>
              </a:spcBef>
            </a:pPr>
            <a:r>
              <a:rPr sz="2200" spc="-10" dirty="0">
                <a:solidFill>
                  <a:srgbClr val="FFFFFF"/>
                </a:solidFill>
                <a:latin typeface="Calibri"/>
                <a:cs typeface="Calibri"/>
              </a:rPr>
              <a:t>LEGİONELLA</a:t>
            </a:r>
            <a:endParaRPr sz="2200">
              <a:latin typeface="Calibri"/>
              <a:cs typeface="Calibri"/>
            </a:endParaRPr>
          </a:p>
          <a:p>
            <a:pPr algn="ctr">
              <a:lnSpc>
                <a:spcPts val="2530"/>
              </a:lnSpc>
            </a:pPr>
            <a:r>
              <a:rPr sz="2200" spc="-10" dirty="0">
                <a:solidFill>
                  <a:srgbClr val="FFFFFF"/>
                </a:solidFill>
                <a:latin typeface="Calibri"/>
                <a:cs typeface="Calibri"/>
              </a:rPr>
              <a:t>EĞİTİMİ</a:t>
            </a:r>
            <a:endParaRPr sz="2200">
              <a:latin typeface="Calibri"/>
              <a:cs typeface="Calibri"/>
            </a:endParaRPr>
          </a:p>
        </p:txBody>
      </p:sp>
      <p:sp>
        <p:nvSpPr>
          <p:cNvPr id="25" name="object 14">
            <a:extLst>
              <a:ext uri="{FF2B5EF4-FFF2-40B4-BE49-F238E27FC236}">
                <a16:creationId xmlns:a16="http://schemas.microsoft.com/office/drawing/2014/main" id="{5ECC9AEC-8076-D085-1860-8B681C7FC70F}"/>
              </a:ext>
            </a:extLst>
          </p:cNvPr>
          <p:cNvSpPr txBox="1"/>
          <p:nvPr/>
        </p:nvSpPr>
        <p:spPr>
          <a:xfrm>
            <a:off x="8595359" y="4870703"/>
            <a:ext cx="2176780" cy="1304925"/>
          </a:xfrm>
          <a:prstGeom prst="rect">
            <a:avLst/>
          </a:prstGeom>
          <a:solidFill>
            <a:srgbClr val="44536A"/>
          </a:solidFill>
          <a:ln w="12192">
            <a:solidFill>
              <a:srgbClr val="E7E6E6"/>
            </a:solidFill>
          </a:ln>
        </p:spPr>
        <p:txBody>
          <a:bodyPr vert="horz" wrap="square" lIns="0" tIns="132080" rIns="0" bIns="0" rtlCol="0">
            <a:spAutoFit/>
          </a:bodyPr>
          <a:lstStyle/>
          <a:p>
            <a:pPr>
              <a:lnSpc>
                <a:spcPct val="100000"/>
              </a:lnSpc>
              <a:spcBef>
                <a:spcPts val="1040"/>
              </a:spcBef>
            </a:pPr>
            <a:endParaRPr sz="2200">
              <a:latin typeface="Times New Roman"/>
              <a:cs typeface="Times New Roman"/>
            </a:endParaRPr>
          </a:p>
          <a:p>
            <a:pPr marL="242570">
              <a:lnSpc>
                <a:spcPct val="100000"/>
              </a:lnSpc>
              <a:spcBef>
                <a:spcPts val="5"/>
              </a:spcBef>
            </a:pPr>
            <a:r>
              <a:rPr sz="2200" dirty="0">
                <a:solidFill>
                  <a:srgbClr val="FFFFFF"/>
                </a:solidFill>
                <a:latin typeface="Calibri"/>
                <a:cs typeface="Calibri"/>
              </a:rPr>
              <a:t>ÇEVRE</a:t>
            </a:r>
            <a:r>
              <a:rPr sz="2200" spc="-4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Tree>
    <p:extLst>
      <p:ext uri="{BB962C8B-B14F-4D97-AF65-F5344CB8AC3E}">
        <p14:creationId xmlns:p14="http://schemas.microsoft.com/office/powerpoint/2010/main" val="72706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7D88D0-B2E4-78EB-1C6A-B0131F4B5BE2}"/>
              </a:ext>
            </a:extLst>
          </p:cNvPr>
          <p:cNvSpPr>
            <a:spLocks noGrp="1"/>
          </p:cNvSpPr>
          <p:nvPr>
            <p:ph idx="1"/>
          </p:nvPr>
        </p:nvSpPr>
        <p:spPr>
          <a:xfrm>
            <a:off x="458431" y="236363"/>
            <a:ext cx="6149207" cy="1280652"/>
          </a:xfrm>
        </p:spPr>
        <p:txBody>
          <a:bodyPr/>
          <a:lstStyle/>
          <a:p>
            <a:r>
              <a:rPr lang="tr-TR" dirty="0">
                <a:solidFill>
                  <a:schemeClr val="tx1"/>
                </a:solidFill>
              </a:rPr>
              <a:t>2025 YILI YILLIK EĞİTİM PLANLARIMIZ</a:t>
            </a:r>
          </a:p>
        </p:txBody>
      </p:sp>
      <p:graphicFrame>
        <p:nvGraphicFramePr>
          <p:cNvPr id="4" name="object 3">
            <a:extLst>
              <a:ext uri="{FF2B5EF4-FFF2-40B4-BE49-F238E27FC236}">
                <a16:creationId xmlns:a16="http://schemas.microsoft.com/office/drawing/2014/main" id="{48D3BB85-5781-E481-12CA-7E0EAB9ED19E}"/>
              </a:ext>
            </a:extLst>
          </p:cNvPr>
          <p:cNvGraphicFramePr>
            <a:graphicFrameLocks noGrp="1"/>
          </p:cNvGraphicFramePr>
          <p:nvPr>
            <p:extLst>
              <p:ext uri="{D42A27DB-BD31-4B8C-83A1-F6EECF244321}">
                <p14:modId xmlns:p14="http://schemas.microsoft.com/office/powerpoint/2010/main" val="1906001226"/>
              </p:ext>
            </p:extLst>
          </p:nvPr>
        </p:nvGraphicFramePr>
        <p:xfrm>
          <a:off x="265471" y="1369531"/>
          <a:ext cx="11468098" cy="5340985"/>
        </p:xfrm>
        <a:graphic>
          <a:graphicData uri="http://schemas.openxmlformats.org/drawingml/2006/table">
            <a:tbl>
              <a:tblPr firstRow="1" bandRow="1">
                <a:tableStyleId>{2D5ABB26-0587-4C30-8999-92F81FD0307C}</a:tableStyleId>
              </a:tblPr>
              <a:tblGrid>
                <a:gridCol w="1061085">
                  <a:extLst>
                    <a:ext uri="{9D8B030D-6E8A-4147-A177-3AD203B41FA5}">
                      <a16:colId xmlns:a16="http://schemas.microsoft.com/office/drawing/2014/main" val="20000"/>
                    </a:ext>
                  </a:extLst>
                </a:gridCol>
                <a:gridCol w="1179194">
                  <a:extLst>
                    <a:ext uri="{9D8B030D-6E8A-4147-A177-3AD203B41FA5}">
                      <a16:colId xmlns:a16="http://schemas.microsoft.com/office/drawing/2014/main" val="20001"/>
                    </a:ext>
                  </a:extLst>
                </a:gridCol>
                <a:gridCol w="1127760">
                  <a:extLst>
                    <a:ext uri="{9D8B030D-6E8A-4147-A177-3AD203B41FA5}">
                      <a16:colId xmlns:a16="http://schemas.microsoft.com/office/drawing/2014/main" val="20002"/>
                    </a:ext>
                  </a:extLst>
                </a:gridCol>
                <a:gridCol w="2672715">
                  <a:extLst>
                    <a:ext uri="{9D8B030D-6E8A-4147-A177-3AD203B41FA5}">
                      <a16:colId xmlns:a16="http://schemas.microsoft.com/office/drawing/2014/main" val="20003"/>
                    </a:ext>
                  </a:extLst>
                </a:gridCol>
                <a:gridCol w="1806575">
                  <a:extLst>
                    <a:ext uri="{9D8B030D-6E8A-4147-A177-3AD203B41FA5}">
                      <a16:colId xmlns:a16="http://schemas.microsoft.com/office/drawing/2014/main" val="20004"/>
                    </a:ext>
                  </a:extLst>
                </a:gridCol>
                <a:gridCol w="1506854">
                  <a:extLst>
                    <a:ext uri="{9D8B030D-6E8A-4147-A177-3AD203B41FA5}">
                      <a16:colId xmlns:a16="http://schemas.microsoft.com/office/drawing/2014/main" val="20005"/>
                    </a:ext>
                  </a:extLst>
                </a:gridCol>
                <a:gridCol w="2113915">
                  <a:extLst>
                    <a:ext uri="{9D8B030D-6E8A-4147-A177-3AD203B41FA5}">
                      <a16:colId xmlns:a16="http://schemas.microsoft.com/office/drawing/2014/main" val="20006"/>
                    </a:ext>
                  </a:extLst>
                </a:gridCol>
              </a:tblGrid>
              <a:tr h="593725">
                <a:tc>
                  <a:txBody>
                    <a:bodyPr/>
                    <a:lstStyle/>
                    <a:p>
                      <a:pPr>
                        <a:lnSpc>
                          <a:spcPct val="100000"/>
                        </a:lnSpc>
                        <a:spcBef>
                          <a:spcPts val="710"/>
                        </a:spcBef>
                      </a:pPr>
                      <a:endParaRPr sz="900" dirty="0">
                        <a:solidFill>
                          <a:schemeClr val="tx1"/>
                        </a:solidFill>
                        <a:latin typeface="Times New Roman"/>
                        <a:cs typeface="Times New Roman"/>
                      </a:endParaRPr>
                    </a:p>
                    <a:p>
                      <a:pPr marL="161290">
                        <a:lnSpc>
                          <a:spcPct val="100000"/>
                        </a:lnSpc>
                      </a:pPr>
                      <a:r>
                        <a:rPr sz="900" dirty="0">
                          <a:solidFill>
                            <a:schemeClr val="tx1"/>
                          </a:solidFill>
                          <a:latin typeface="Calibri"/>
                          <a:cs typeface="Calibri"/>
                        </a:rPr>
                        <a:t>PLANLANAN</a:t>
                      </a:r>
                      <a:r>
                        <a:rPr sz="900" spc="-55" dirty="0">
                          <a:solidFill>
                            <a:schemeClr val="tx1"/>
                          </a:solidFill>
                          <a:latin typeface="Calibri"/>
                          <a:cs typeface="Calibri"/>
                        </a:rPr>
                        <a:t> </a:t>
                      </a:r>
                      <a:r>
                        <a:rPr sz="900" spc="-25" dirty="0">
                          <a:solidFill>
                            <a:schemeClr val="tx1"/>
                          </a:solidFill>
                          <a:latin typeface="Calibri"/>
                          <a:cs typeface="Calibri"/>
                        </a:rPr>
                        <a:t>YIL</a:t>
                      </a:r>
                      <a:endParaRPr sz="900" dirty="0">
                        <a:solidFill>
                          <a:schemeClr val="tx1"/>
                        </a:solidFill>
                        <a:latin typeface="Calibri"/>
                        <a:cs typeface="Calibri"/>
                      </a:endParaRPr>
                    </a:p>
                  </a:txBody>
                  <a:tcPr marL="0" marR="0" marT="901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405"/>
                        </a:spcBef>
                      </a:pPr>
                      <a:endParaRPr sz="800" dirty="0">
                        <a:solidFill>
                          <a:schemeClr val="tx1"/>
                        </a:solidFill>
                        <a:latin typeface="Times New Roman"/>
                        <a:cs typeface="Times New Roman"/>
                      </a:endParaRPr>
                    </a:p>
                    <a:p>
                      <a:pPr marL="255904">
                        <a:lnSpc>
                          <a:spcPct val="100000"/>
                        </a:lnSpc>
                      </a:pPr>
                      <a:r>
                        <a:rPr sz="800" spc="-10" dirty="0">
                          <a:solidFill>
                            <a:schemeClr val="tx1"/>
                          </a:solidFill>
                          <a:latin typeface="Calibri"/>
                          <a:cs typeface="Calibri"/>
                        </a:rPr>
                        <a:t>GERÇEKLEŞMESİ</a:t>
                      </a:r>
                      <a:endParaRPr sz="800" dirty="0">
                        <a:solidFill>
                          <a:schemeClr val="tx1"/>
                        </a:solidFill>
                        <a:latin typeface="Calibri"/>
                        <a:cs typeface="Calibri"/>
                      </a:endParaRPr>
                    </a:p>
                    <a:p>
                      <a:pPr marL="255904">
                        <a:lnSpc>
                          <a:spcPct val="100000"/>
                        </a:lnSpc>
                        <a:spcBef>
                          <a:spcPts val="5"/>
                        </a:spcBef>
                      </a:pPr>
                      <a:r>
                        <a:rPr sz="800" spc="-10" dirty="0">
                          <a:solidFill>
                            <a:schemeClr val="tx1"/>
                          </a:solidFill>
                          <a:latin typeface="Calibri"/>
                          <a:cs typeface="Calibri"/>
                        </a:rPr>
                        <a:t>ÖNGÖRÜLEN</a:t>
                      </a:r>
                      <a:r>
                        <a:rPr sz="800" spc="10" dirty="0">
                          <a:solidFill>
                            <a:schemeClr val="tx1"/>
                          </a:solidFill>
                          <a:latin typeface="Calibri"/>
                          <a:cs typeface="Calibri"/>
                        </a:rPr>
                        <a:t> </a:t>
                      </a:r>
                      <a:r>
                        <a:rPr sz="800" spc="-25" dirty="0">
                          <a:solidFill>
                            <a:schemeClr val="tx1"/>
                          </a:solidFill>
                          <a:latin typeface="Calibri"/>
                          <a:cs typeface="Calibri"/>
                        </a:rPr>
                        <a:t>AY</a:t>
                      </a:r>
                      <a:endParaRPr sz="800" dirty="0">
                        <a:solidFill>
                          <a:schemeClr val="tx1"/>
                        </a:solidFill>
                        <a:latin typeface="Calibri"/>
                        <a:cs typeface="Calibri"/>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140970">
                        <a:lnSpc>
                          <a:spcPct val="100000"/>
                        </a:lnSpc>
                      </a:pPr>
                      <a:r>
                        <a:rPr sz="1100" dirty="0">
                          <a:solidFill>
                            <a:schemeClr val="tx1"/>
                          </a:solidFill>
                          <a:latin typeface="Calibri"/>
                          <a:cs typeface="Calibri"/>
                        </a:rPr>
                        <a:t>EĞİTİM</a:t>
                      </a:r>
                      <a:r>
                        <a:rPr sz="1100" spc="-50" dirty="0">
                          <a:solidFill>
                            <a:schemeClr val="tx1"/>
                          </a:solidFill>
                          <a:latin typeface="Calibri"/>
                          <a:cs typeface="Calibri"/>
                        </a:rPr>
                        <a:t> </a:t>
                      </a:r>
                      <a:r>
                        <a:rPr sz="1100" spc="-10" dirty="0">
                          <a:solidFill>
                            <a:schemeClr val="tx1"/>
                          </a:solidFill>
                          <a:latin typeface="Calibri"/>
                          <a:cs typeface="Calibri"/>
                        </a:rPr>
                        <a:t>SÜRESİ</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798830">
                        <a:lnSpc>
                          <a:spcPct val="100000"/>
                        </a:lnSpc>
                      </a:pPr>
                      <a:r>
                        <a:rPr sz="1100" dirty="0">
                          <a:solidFill>
                            <a:schemeClr val="tx1"/>
                          </a:solidFill>
                          <a:latin typeface="Calibri"/>
                          <a:cs typeface="Calibri"/>
                        </a:rPr>
                        <a:t>EĞİTİMİN</a:t>
                      </a:r>
                      <a:r>
                        <a:rPr sz="1100" spc="-35" dirty="0">
                          <a:solidFill>
                            <a:schemeClr val="tx1"/>
                          </a:solidFill>
                          <a:latin typeface="Calibri"/>
                          <a:cs typeface="Calibri"/>
                        </a:rPr>
                        <a:t> </a:t>
                      </a:r>
                      <a:r>
                        <a:rPr sz="1100" spc="-10" dirty="0">
                          <a:solidFill>
                            <a:schemeClr val="tx1"/>
                          </a:solidFill>
                          <a:latin typeface="Calibri"/>
                          <a:cs typeface="Calibri"/>
                        </a:rPr>
                        <a:t>KONUSU</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2540" algn="ctr">
                        <a:lnSpc>
                          <a:spcPct val="100000"/>
                        </a:lnSpc>
                      </a:pPr>
                      <a:r>
                        <a:rPr sz="1100" spc="-10" dirty="0">
                          <a:solidFill>
                            <a:schemeClr val="tx1"/>
                          </a:solidFill>
                          <a:latin typeface="Calibri"/>
                          <a:cs typeface="Calibri"/>
                        </a:rPr>
                        <a:t>EĞİTİMCİ</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R="337185" algn="r">
                        <a:lnSpc>
                          <a:spcPct val="100000"/>
                        </a:lnSpc>
                      </a:pPr>
                      <a:r>
                        <a:rPr sz="1100" dirty="0">
                          <a:solidFill>
                            <a:schemeClr val="tx1"/>
                          </a:solidFill>
                          <a:latin typeface="Calibri"/>
                          <a:cs typeface="Calibri"/>
                        </a:rPr>
                        <a:t>EĞİTİMİN</a:t>
                      </a:r>
                      <a:r>
                        <a:rPr sz="1100" spc="-35" dirty="0">
                          <a:solidFill>
                            <a:schemeClr val="tx1"/>
                          </a:solidFill>
                          <a:latin typeface="Calibri"/>
                          <a:cs typeface="Calibri"/>
                        </a:rPr>
                        <a:t> </a:t>
                      </a:r>
                      <a:r>
                        <a:rPr sz="1100" spc="-20" dirty="0">
                          <a:solidFill>
                            <a:schemeClr val="tx1"/>
                          </a:solidFill>
                          <a:latin typeface="Calibri"/>
                          <a:cs typeface="Calibri"/>
                        </a:rPr>
                        <a:t>YERİ</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657860">
                        <a:lnSpc>
                          <a:spcPct val="100000"/>
                        </a:lnSpc>
                      </a:pPr>
                      <a:r>
                        <a:rPr sz="1100" spc="-10" dirty="0">
                          <a:solidFill>
                            <a:schemeClr val="tx1"/>
                          </a:solidFill>
                          <a:latin typeface="Calibri"/>
                          <a:cs typeface="Calibri"/>
                        </a:rPr>
                        <a:t>KATILIMCILAR</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0"/>
                  </a:ext>
                </a:extLst>
              </a:tr>
              <a:tr h="395605">
                <a:tc>
                  <a:txBody>
                    <a:bodyPr/>
                    <a:lstStyle/>
                    <a:p>
                      <a:pPr marL="39370">
                        <a:lnSpc>
                          <a:spcPts val="126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0"/>
                        </a:lnSpc>
                      </a:pPr>
                      <a:r>
                        <a:rPr sz="1100" spc="-10" dirty="0">
                          <a:solidFill>
                            <a:schemeClr val="tx1"/>
                          </a:solidFill>
                          <a:latin typeface="Calibri"/>
                          <a:cs typeface="Calibri"/>
                        </a:rPr>
                        <a:t>AĞUSTOS</a:t>
                      </a:r>
                      <a:endParaRPr sz="1100" dirty="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LEGİONELLA</a:t>
                      </a:r>
                      <a:r>
                        <a:rPr sz="1100" spc="-55"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25"/>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spc="-10" dirty="0">
                          <a:solidFill>
                            <a:schemeClr val="tx1"/>
                          </a:solidFill>
                          <a:latin typeface="Calibri"/>
                          <a:cs typeface="Calibri"/>
                        </a:rPr>
                        <a:t>TEKNİK</a:t>
                      </a:r>
                      <a:r>
                        <a:rPr lang="tr-TR" sz="1100" spc="-10" dirty="0">
                          <a:solidFill>
                            <a:schemeClr val="tx1"/>
                          </a:solidFill>
                          <a:latin typeface="Calibri"/>
                          <a:cs typeface="Calibri"/>
                        </a:rPr>
                        <a:t> / </a:t>
                      </a:r>
                      <a:r>
                        <a:rPr sz="1100" dirty="0">
                          <a:solidFill>
                            <a:schemeClr val="tx1"/>
                          </a:solidFill>
                          <a:latin typeface="Calibri"/>
                          <a:cs typeface="Calibri"/>
                        </a:rPr>
                        <a:t>HK</a:t>
                      </a: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1"/>
                  </a:ext>
                </a:extLst>
              </a:tr>
              <a:tr h="395605">
                <a:tc>
                  <a:txBody>
                    <a:bodyPr/>
                    <a:lstStyle/>
                    <a:p>
                      <a:pPr marL="39370">
                        <a:lnSpc>
                          <a:spcPts val="126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0"/>
                        </a:lnSpc>
                      </a:pPr>
                      <a:r>
                        <a:rPr sz="1100" spc="-10" dirty="0">
                          <a:solidFill>
                            <a:schemeClr val="tx1"/>
                          </a:solidFill>
                          <a:latin typeface="Calibri"/>
                          <a:cs typeface="Calibri"/>
                        </a:rPr>
                        <a:t>MAYIS</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ÇEVRE</a:t>
                      </a:r>
                      <a:r>
                        <a:rPr sz="1100" spc="-2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25"/>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2"/>
                  </a:ext>
                </a:extLst>
              </a:tr>
              <a:tr h="395605">
                <a:tc>
                  <a:txBody>
                    <a:bodyPr/>
                    <a:lstStyle/>
                    <a:p>
                      <a:pPr marL="39370">
                        <a:lnSpc>
                          <a:spcPts val="126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85"/>
                        </a:lnSpc>
                      </a:pPr>
                      <a:r>
                        <a:rPr sz="1100" spc="-10" dirty="0">
                          <a:solidFill>
                            <a:schemeClr val="tx1"/>
                          </a:solidFill>
                          <a:latin typeface="Times New Roman"/>
                          <a:cs typeface="Times New Roman"/>
                        </a:rPr>
                        <a:t>NİSAN</a:t>
                      </a:r>
                      <a:endParaRPr sz="1100" dirty="0">
                        <a:solidFill>
                          <a:schemeClr val="tx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YANGIN</a:t>
                      </a:r>
                      <a:r>
                        <a:rPr sz="1100" spc="-40"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lang="tr-TR" sz="1100" dirty="0">
                          <a:solidFill>
                            <a:schemeClr val="tx1"/>
                          </a:solidFill>
                          <a:latin typeface="Calibri"/>
                          <a:cs typeface="Calibri"/>
                        </a:rPr>
                        <a:t>TÜM</a:t>
                      </a:r>
                      <a:r>
                        <a:rPr lang="tr-TR" sz="1100" spc="-20" dirty="0">
                          <a:solidFill>
                            <a:schemeClr val="tx1"/>
                          </a:solidFill>
                          <a:latin typeface="Calibri"/>
                          <a:cs typeface="Calibri"/>
                        </a:rPr>
                        <a:t> </a:t>
                      </a:r>
                      <a:r>
                        <a:rPr lang="tr-TR" sz="1100" spc="-10" dirty="0">
                          <a:solidFill>
                            <a:schemeClr val="tx1"/>
                          </a:solidFill>
                          <a:latin typeface="Calibri"/>
                          <a:cs typeface="Calibri"/>
                        </a:rPr>
                        <a:t>ÇALIŞANLAR</a:t>
                      </a:r>
                      <a:endParaRPr lang="tr-T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3"/>
                  </a:ext>
                </a:extLst>
              </a:tr>
              <a:tr h="395605">
                <a:tc>
                  <a:txBody>
                    <a:bodyPr/>
                    <a:lstStyle/>
                    <a:p>
                      <a:pPr marL="39370">
                        <a:lnSpc>
                          <a:spcPts val="126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0"/>
                        </a:lnSpc>
                      </a:pPr>
                      <a:r>
                        <a:rPr sz="1100" spc="-10" dirty="0">
                          <a:solidFill>
                            <a:schemeClr val="tx1"/>
                          </a:solidFill>
                          <a:latin typeface="Calibri"/>
                          <a:cs typeface="Calibri"/>
                        </a:rPr>
                        <a:t>NİSAN</a:t>
                      </a:r>
                      <a:endParaRPr sz="1100" dirty="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YÜKSEKTE</a:t>
                      </a:r>
                      <a:r>
                        <a:rPr sz="1100" spc="-30" dirty="0">
                          <a:solidFill>
                            <a:schemeClr val="tx1"/>
                          </a:solidFill>
                          <a:latin typeface="Calibri"/>
                          <a:cs typeface="Calibri"/>
                        </a:rPr>
                        <a:t> </a:t>
                      </a:r>
                      <a:r>
                        <a:rPr sz="1100" dirty="0">
                          <a:solidFill>
                            <a:schemeClr val="tx1"/>
                          </a:solidFill>
                          <a:latin typeface="Calibri"/>
                          <a:cs typeface="Calibri"/>
                        </a:rPr>
                        <a:t>ÇALIŞMA</a:t>
                      </a:r>
                      <a:r>
                        <a:rPr sz="1100" spc="-55"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spc="-10" dirty="0">
                          <a:solidFill>
                            <a:schemeClr val="tx1"/>
                          </a:solidFill>
                          <a:latin typeface="Calibri"/>
                          <a:cs typeface="Calibri"/>
                        </a:rPr>
                        <a:t>TEKNİK</a:t>
                      </a:r>
                      <a:r>
                        <a:rPr lang="tr-TR" sz="1100" spc="-10" dirty="0">
                          <a:solidFill>
                            <a:schemeClr val="tx1"/>
                          </a:solidFill>
                          <a:latin typeface="Calibri"/>
                          <a:cs typeface="Calibri"/>
                        </a:rPr>
                        <a:t> / </a:t>
                      </a:r>
                      <a:r>
                        <a:rPr sz="1100" spc="-10" dirty="0">
                          <a:solidFill>
                            <a:schemeClr val="tx1"/>
                          </a:solidFill>
                          <a:latin typeface="Calibri"/>
                          <a:cs typeface="Calibri"/>
                        </a:rPr>
                        <a:t>HK</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4"/>
                  </a:ext>
                </a:extLst>
              </a:tr>
              <a:tr h="395605">
                <a:tc>
                  <a:txBody>
                    <a:bodyPr/>
                    <a:lstStyle/>
                    <a:p>
                      <a:pPr marL="39370">
                        <a:lnSpc>
                          <a:spcPts val="126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5"/>
                        </a:lnSpc>
                      </a:pPr>
                      <a:r>
                        <a:rPr sz="1100" spc="-10" dirty="0">
                          <a:solidFill>
                            <a:schemeClr val="tx1"/>
                          </a:solidFill>
                          <a:latin typeface="Calibri"/>
                          <a:cs typeface="Calibri"/>
                        </a:rPr>
                        <a:t>AĞUSTOS</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8</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KAPALI</a:t>
                      </a:r>
                      <a:r>
                        <a:rPr sz="1100" spc="-25" dirty="0">
                          <a:solidFill>
                            <a:schemeClr val="tx1"/>
                          </a:solidFill>
                          <a:latin typeface="Calibri"/>
                          <a:cs typeface="Calibri"/>
                        </a:rPr>
                        <a:t> </a:t>
                      </a:r>
                      <a:r>
                        <a:rPr sz="1100" dirty="0">
                          <a:solidFill>
                            <a:schemeClr val="tx1"/>
                          </a:solidFill>
                          <a:latin typeface="Calibri"/>
                          <a:cs typeface="Calibri"/>
                        </a:rPr>
                        <a:t>ALAN</a:t>
                      </a:r>
                      <a:r>
                        <a:rPr sz="1100" spc="-30"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0"/>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dirty="0">
                          <a:solidFill>
                            <a:schemeClr val="tx1"/>
                          </a:solidFill>
                          <a:latin typeface="Calibri"/>
                          <a:cs typeface="Calibri"/>
                        </a:rPr>
                        <a:t>F&amp;B</a:t>
                      </a:r>
                      <a:r>
                        <a:rPr lang="tr-TR" sz="1100" dirty="0">
                          <a:solidFill>
                            <a:schemeClr val="tx1"/>
                          </a:solidFill>
                          <a:latin typeface="Calibri"/>
                          <a:cs typeface="Calibri"/>
                        </a:rPr>
                        <a:t> / </a:t>
                      </a:r>
                      <a:r>
                        <a:rPr sz="1100" spc="-10" dirty="0">
                          <a:solidFill>
                            <a:schemeClr val="tx1"/>
                          </a:solidFill>
                          <a:latin typeface="Calibri"/>
                          <a:cs typeface="Calibri"/>
                        </a:rPr>
                        <a:t> </a:t>
                      </a:r>
                      <a:r>
                        <a:rPr sz="1100" spc="-25" dirty="0">
                          <a:solidFill>
                            <a:schemeClr val="tx1"/>
                          </a:solidFill>
                          <a:latin typeface="Calibri"/>
                          <a:cs typeface="Calibri"/>
                        </a:rPr>
                        <a:t>HK</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5"/>
                  </a:ext>
                </a:extLst>
              </a:tr>
              <a:tr h="395605">
                <a:tc>
                  <a:txBody>
                    <a:bodyPr/>
                    <a:lstStyle/>
                    <a:p>
                      <a:pPr marL="39370">
                        <a:lnSpc>
                          <a:spcPts val="126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4"/>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4"/>
                        </a:spcBef>
                      </a:pPr>
                      <a:r>
                        <a:rPr sz="1100" dirty="0">
                          <a:solidFill>
                            <a:schemeClr val="tx1"/>
                          </a:solidFill>
                          <a:latin typeface="Calibri"/>
                          <a:cs typeface="Calibri"/>
                        </a:rPr>
                        <a:t>SÜRDÜRÜLEBİLİR</a:t>
                      </a:r>
                      <a:r>
                        <a:rPr sz="1100" spc="-60" dirty="0">
                          <a:solidFill>
                            <a:schemeClr val="tx1"/>
                          </a:solidFill>
                          <a:latin typeface="Calibri"/>
                          <a:cs typeface="Calibri"/>
                        </a:rPr>
                        <a:t> </a:t>
                      </a:r>
                      <a:r>
                        <a:rPr sz="1100" spc="-10" dirty="0">
                          <a:solidFill>
                            <a:schemeClr val="tx1"/>
                          </a:solidFill>
                          <a:latin typeface="Calibri"/>
                          <a:cs typeface="Calibri"/>
                        </a:rPr>
                        <a:t>TURİZM</a:t>
                      </a:r>
                      <a:endParaRPr sz="1100" dirty="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4"/>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25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4"/>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4"/>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6"/>
                  </a:ext>
                </a:extLst>
              </a:tr>
              <a:tr h="395605">
                <a:tc>
                  <a:txBody>
                    <a:bodyPr/>
                    <a:lstStyle/>
                    <a:p>
                      <a:pPr marL="39370">
                        <a:lnSpc>
                          <a:spcPts val="127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0"/>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4"/>
                        </a:spcBef>
                      </a:pPr>
                      <a:r>
                        <a:rPr sz="1100" dirty="0">
                          <a:solidFill>
                            <a:schemeClr val="tx1"/>
                          </a:solidFill>
                          <a:latin typeface="Calibri"/>
                          <a:cs typeface="Calibri"/>
                        </a:rPr>
                        <a:t>8</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4"/>
                        </a:spcBef>
                      </a:pPr>
                      <a:r>
                        <a:rPr sz="1100" dirty="0">
                          <a:solidFill>
                            <a:schemeClr val="tx1"/>
                          </a:solidFill>
                          <a:latin typeface="Calibri"/>
                          <a:cs typeface="Calibri"/>
                        </a:rPr>
                        <a:t>İŞ</a:t>
                      </a:r>
                      <a:r>
                        <a:rPr sz="1100" spc="-20" dirty="0">
                          <a:solidFill>
                            <a:schemeClr val="tx1"/>
                          </a:solidFill>
                          <a:latin typeface="Calibri"/>
                          <a:cs typeface="Calibri"/>
                        </a:rPr>
                        <a:t> </a:t>
                      </a:r>
                      <a:r>
                        <a:rPr sz="1100" dirty="0">
                          <a:solidFill>
                            <a:schemeClr val="tx1"/>
                          </a:solidFill>
                          <a:latin typeface="Calibri"/>
                          <a:cs typeface="Calibri"/>
                        </a:rPr>
                        <a:t>GÜVENLİĞİ</a:t>
                      </a:r>
                      <a:r>
                        <a:rPr sz="1100" spc="-25"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5"/>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4"/>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4"/>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7"/>
                  </a:ext>
                </a:extLst>
              </a:tr>
              <a:tr h="395605">
                <a:tc>
                  <a:txBody>
                    <a:bodyPr/>
                    <a:lstStyle/>
                    <a:p>
                      <a:pPr marL="39370">
                        <a:lnSpc>
                          <a:spcPts val="127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0"/>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4"/>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4"/>
                        </a:spcBef>
                      </a:pPr>
                      <a:r>
                        <a:rPr sz="1100" dirty="0">
                          <a:solidFill>
                            <a:schemeClr val="tx1"/>
                          </a:solidFill>
                          <a:latin typeface="Calibri"/>
                          <a:cs typeface="Calibri"/>
                        </a:rPr>
                        <a:t>GIDA</a:t>
                      </a:r>
                      <a:r>
                        <a:rPr sz="1100" spc="-25" dirty="0">
                          <a:solidFill>
                            <a:schemeClr val="tx1"/>
                          </a:solidFill>
                          <a:latin typeface="Calibri"/>
                          <a:cs typeface="Calibri"/>
                        </a:rPr>
                        <a:t> </a:t>
                      </a:r>
                      <a:r>
                        <a:rPr sz="1100" dirty="0">
                          <a:solidFill>
                            <a:schemeClr val="tx1"/>
                          </a:solidFill>
                          <a:latin typeface="Calibri"/>
                          <a:cs typeface="Calibri"/>
                        </a:rPr>
                        <a:t>GÜVENLİĞİ</a:t>
                      </a:r>
                      <a:r>
                        <a:rPr sz="1100" spc="-4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5"/>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4"/>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4"/>
                        </a:spcBef>
                      </a:pPr>
                      <a:r>
                        <a:rPr sz="1100" dirty="0">
                          <a:solidFill>
                            <a:schemeClr val="tx1"/>
                          </a:solidFill>
                          <a:latin typeface="Calibri"/>
                          <a:cs typeface="Calibri"/>
                        </a:rPr>
                        <a:t>MUTFAK</a:t>
                      </a:r>
                      <a:r>
                        <a:rPr lang="tr-TR" sz="1100" dirty="0">
                          <a:solidFill>
                            <a:schemeClr val="tx1"/>
                          </a:solidFill>
                          <a:latin typeface="Calibri"/>
                          <a:cs typeface="Calibri"/>
                        </a:rPr>
                        <a:t>  / </a:t>
                      </a:r>
                      <a:r>
                        <a:rPr sz="1100" spc="-50" dirty="0">
                          <a:solidFill>
                            <a:schemeClr val="tx1"/>
                          </a:solidFill>
                          <a:latin typeface="Calibri"/>
                          <a:cs typeface="Calibri"/>
                        </a:rPr>
                        <a:t> </a:t>
                      </a:r>
                      <a:r>
                        <a:rPr sz="1100" spc="-25" dirty="0">
                          <a:solidFill>
                            <a:schemeClr val="tx1"/>
                          </a:solidFill>
                          <a:latin typeface="Calibri"/>
                          <a:cs typeface="Calibri"/>
                        </a:rPr>
                        <a:t>F&amp;B</a:t>
                      </a:r>
                      <a:endParaRPr sz="1100" dirty="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8"/>
                  </a:ext>
                </a:extLst>
              </a:tr>
              <a:tr h="395605">
                <a:tc>
                  <a:txBody>
                    <a:bodyPr/>
                    <a:lstStyle/>
                    <a:p>
                      <a:pPr marL="39370">
                        <a:lnSpc>
                          <a:spcPts val="127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0"/>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0"/>
                        </a:spcBef>
                      </a:pPr>
                      <a:r>
                        <a:rPr sz="1100" dirty="0">
                          <a:solidFill>
                            <a:schemeClr val="tx1"/>
                          </a:solidFill>
                          <a:latin typeface="Calibri"/>
                          <a:cs typeface="Calibri"/>
                        </a:rPr>
                        <a:t>KİMYASAL</a:t>
                      </a:r>
                      <a:r>
                        <a:rPr sz="1100" spc="-30" dirty="0">
                          <a:solidFill>
                            <a:schemeClr val="tx1"/>
                          </a:solidFill>
                          <a:latin typeface="Calibri"/>
                          <a:cs typeface="Calibri"/>
                        </a:rPr>
                        <a:t> </a:t>
                      </a:r>
                      <a:r>
                        <a:rPr sz="1100" dirty="0">
                          <a:solidFill>
                            <a:schemeClr val="tx1"/>
                          </a:solidFill>
                          <a:latin typeface="Calibri"/>
                          <a:cs typeface="Calibri"/>
                        </a:rPr>
                        <a:t>KULLANIMI</a:t>
                      </a:r>
                      <a:r>
                        <a:rPr sz="1100" spc="-5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4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5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0"/>
                        </a:spcBef>
                      </a:pPr>
                      <a:r>
                        <a:rPr lang="tr-TR" sz="1100" dirty="0">
                          <a:solidFill>
                            <a:schemeClr val="tx1"/>
                          </a:solidFill>
                          <a:latin typeface="Calibri"/>
                          <a:cs typeface="Calibri"/>
                        </a:rPr>
                        <a:t>TÜM</a:t>
                      </a:r>
                      <a:r>
                        <a:rPr lang="tr-TR" sz="1100" spc="-25" dirty="0">
                          <a:solidFill>
                            <a:schemeClr val="tx1"/>
                          </a:solidFill>
                          <a:latin typeface="Calibri"/>
                          <a:cs typeface="Calibri"/>
                        </a:rPr>
                        <a:t> </a:t>
                      </a:r>
                      <a:r>
                        <a:rPr lang="tr-TR" sz="1100" spc="-10" dirty="0">
                          <a:solidFill>
                            <a:schemeClr val="tx1"/>
                          </a:solidFill>
                          <a:latin typeface="Calibri"/>
                          <a:cs typeface="Calibri"/>
                        </a:rPr>
                        <a:t>ÇALIŞANLAR</a:t>
                      </a:r>
                      <a:endParaRPr lang="tr-T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9"/>
                  </a:ext>
                </a:extLst>
              </a:tr>
              <a:tr h="395605">
                <a:tc>
                  <a:txBody>
                    <a:bodyPr/>
                    <a:lstStyle/>
                    <a:p>
                      <a:pPr marL="39370">
                        <a:lnSpc>
                          <a:spcPts val="127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0"/>
                        </a:spcBef>
                      </a:pPr>
                      <a:r>
                        <a:rPr sz="1100" dirty="0">
                          <a:solidFill>
                            <a:schemeClr val="tx1"/>
                          </a:solidFill>
                          <a:latin typeface="Calibri"/>
                          <a:cs typeface="Calibri"/>
                        </a:rPr>
                        <a:t>TEHLİKELİ</a:t>
                      </a:r>
                      <a:r>
                        <a:rPr sz="1100" spc="-25" dirty="0">
                          <a:solidFill>
                            <a:schemeClr val="tx1"/>
                          </a:solidFill>
                          <a:latin typeface="Calibri"/>
                          <a:cs typeface="Calibri"/>
                        </a:rPr>
                        <a:t> </a:t>
                      </a:r>
                      <a:r>
                        <a:rPr sz="1100" dirty="0">
                          <a:solidFill>
                            <a:schemeClr val="tx1"/>
                          </a:solidFill>
                          <a:latin typeface="Calibri"/>
                          <a:cs typeface="Calibri"/>
                        </a:rPr>
                        <a:t>MADDE</a:t>
                      </a:r>
                      <a:r>
                        <a:rPr sz="1100" spc="-6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5"/>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3540" algn="r">
                        <a:lnSpc>
                          <a:spcPct val="100000"/>
                        </a:lnSpc>
                        <a:spcBef>
                          <a:spcPts val="850"/>
                        </a:spcBef>
                      </a:pPr>
                      <a:r>
                        <a:rPr sz="1100" dirty="0">
                          <a:solidFill>
                            <a:schemeClr val="tx1"/>
                          </a:solidFill>
                          <a:latin typeface="Calibri"/>
                          <a:cs typeface="Calibri"/>
                        </a:rPr>
                        <a:t>TOPLANTI</a:t>
                      </a:r>
                      <a:r>
                        <a:rPr sz="1100" spc="-3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0"/>
                        </a:spcBef>
                      </a:pPr>
                      <a:r>
                        <a:rPr sz="1100" dirty="0">
                          <a:solidFill>
                            <a:schemeClr val="tx1"/>
                          </a:solidFill>
                          <a:latin typeface="Calibri"/>
                          <a:cs typeface="Calibri"/>
                        </a:rPr>
                        <a:t>TÜM</a:t>
                      </a:r>
                      <a:r>
                        <a:rPr sz="1100" spc="-25" dirty="0">
                          <a:solidFill>
                            <a:schemeClr val="tx1"/>
                          </a:solidFill>
                          <a:latin typeface="Calibri"/>
                          <a:cs typeface="Calibri"/>
                        </a:rPr>
                        <a:t> </a:t>
                      </a:r>
                      <a:r>
                        <a:rPr sz="1100" spc="-10" dirty="0">
                          <a:solidFill>
                            <a:schemeClr val="tx1"/>
                          </a:solidFill>
                          <a:latin typeface="Calibri"/>
                          <a:cs typeface="Calibri"/>
                        </a:rPr>
                        <a:t>ÇALIŞANLAR</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10"/>
                  </a:ext>
                </a:extLst>
              </a:tr>
              <a:tr h="395605">
                <a:tc>
                  <a:txBody>
                    <a:bodyPr/>
                    <a:lstStyle/>
                    <a:p>
                      <a:pPr marL="39370">
                        <a:lnSpc>
                          <a:spcPts val="127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0"/>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0"/>
                        </a:spcBef>
                      </a:pPr>
                      <a:r>
                        <a:rPr sz="1100" dirty="0">
                          <a:solidFill>
                            <a:schemeClr val="tx1"/>
                          </a:solidFill>
                          <a:latin typeface="Calibri"/>
                          <a:cs typeface="Calibri"/>
                        </a:rPr>
                        <a:t>HİJYEN</a:t>
                      </a:r>
                      <a:r>
                        <a:rPr sz="1100" spc="-30" dirty="0">
                          <a:solidFill>
                            <a:schemeClr val="tx1"/>
                          </a:solidFill>
                          <a:latin typeface="Calibri"/>
                          <a:cs typeface="Calibri"/>
                        </a:rPr>
                        <a:t> </a:t>
                      </a:r>
                      <a:r>
                        <a:rPr sz="1100" dirty="0">
                          <a:solidFill>
                            <a:schemeClr val="tx1"/>
                          </a:solidFill>
                          <a:latin typeface="Calibri"/>
                          <a:cs typeface="Calibri"/>
                        </a:rPr>
                        <a:t>SANİTASYON</a:t>
                      </a:r>
                      <a:r>
                        <a:rPr sz="1100" spc="-5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4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5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0"/>
                        </a:spcBef>
                      </a:pPr>
                      <a:r>
                        <a:rPr sz="1100" dirty="0">
                          <a:solidFill>
                            <a:schemeClr val="tx1"/>
                          </a:solidFill>
                          <a:latin typeface="Calibri"/>
                          <a:cs typeface="Calibri"/>
                        </a:rPr>
                        <a:t>MUTFAK</a:t>
                      </a:r>
                      <a:r>
                        <a:rPr sz="1100" spc="-50" dirty="0">
                          <a:solidFill>
                            <a:schemeClr val="tx1"/>
                          </a:solidFill>
                          <a:latin typeface="Calibri"/>
                          <a:cs typeface="Calibri"/>
                        </a:rPr>
                        <a:t> </a:t>
                      </a:r>
                      <a:r>
                        <a:rPr sz="1100" spc="-25" dirty="0">
                          <a:solidFill>
                            <a:schemeClr val="tx1"/>
                          </a:solidFill>
                          <a:latin typeface="Calibri"/>
                          <a:cs typeface="Calibri"/>
                        </a:rPr>
                        <a:t>F&amp;B</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11"/>
                  </a:ext>
                </a:extLst>
              </a:tr>
              <a:tr h="395605">
                <a:tc>
                  <a:txBody>
                    <a:bodyPr/>
                    <a:lstStyle/>
                    <a:p>
                      <a:pPr marL="39370">
                        <a:lnSpc>
                          <a:spcPts val="127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5"/>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5"/>
                        </a:spcBef>
                      </a:pPr>
                      <a:r>
                        <a:rPr sz="1100" dirty="0">
                          <a:solidFill>
                            <a:schemeClr val="tx1"/>
                          </a:solidFill>
                          <a:latin typeface="Calibri"/>
                          <a:cs typeface="Calibri"/>
                        </a:rPr>
                        <a:t>İSTİSMAR</a:t>
                      </a:r>
                      <a:r>
                        <a:rPr sz="1100" spc="-45" dirty="0">
                          <a:solidFill>
                            <a:schemeClr val="tx1"/>
                          </a:solidFill>
                          <a:latin typeface="Calibri"/>
                          <a:cs typeface="Calibri"/>
                        </a:rPr>
                        <a:t> </a:t>
                      </a:r>
                      <a:r>
                        <a:rPr sz="1100" dirty="0">
                          <a:solidFill>
                            <a:schemeClr val="tx1"/>
                          </a:solidFill>
                          <a:latin typeface="Calibri"/>
                          <a:cs typeface="Calibri"/>
                        </a:rPr>
                        <a:t>VE</a:t>
                      </a:r>
                      <a:r>
                        <a:rPr sz="1100" spc="-10" dirty="0">
                          <a:solidFill>
                            <a:schemeClr val="tx1"/>
                          </a:solidFill>
                          <a:latin typeface="Calibri"/>
                          <a:cs typeface="Calibri"/>
                        </a:rPr>
                        <a:t> </a:t>
                      </a:r>
                      <a:r>
                        <a:rPr sz="1100" dirty="0">
                          <a:solidFill>
                            <a:schemeClr val="tx1"/>
                          </a:solidFill>
                          <a:latin typeface="Calibri"/>
                          <a:cs typeface="Calibri"/>
                        </a:rPr>
                        <a:t>TACİZ</a:t>
                      </a:r>
                      <a:r>
                        <a:rPr sz="1100" spc="-3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4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55"/>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5"/>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dirty="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7902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41EFAA-A659-C0DF-F27D-C4C6622DA92B}"/>
              </a:ext>
            </a:extLst>
          </p:cNvPr>
          <p:cNvSpPr>
            <a:spLocks noGrp="1"/>
          </p:cNvSpPr>
          <p:nvPr>
            <p:ph idx="1"/>
          </p:nvPr>
        </p:nvSpPr>
        <p:spPr>
          <a:xfrm>
            <a:off x="684211" y="685800"/>
            <a:ext cx="10622885" cy="3615267"/>
          </a:xfrm>
        </p:spPr>
        <p:txBody>
          <a:bodyPr/>
          <a:lstStyle/>
          <a:p>
            <a:r>
              <a:rPr lang="tr-TR" spc="-55" dirty="0">
                <a:solidFill>
                  <a:schemeClr val="tx1"/>
                </a:solidFill>
                <a:latin typeface="Calibri"/>
                <a:cs typeface="Calibri"/>
              </a:rPr>
              <a:t>İşletme  </a:t>
            </a:r>
            <a:r>
              <a:rPr lang="tr-TR" dirty="0">
                <a:solidFill>
                  <a:schemeClr val="tx1"/>
                </a:solidFill>
                <a:latin typeface="Calibri"/>
                <a:cs typeface="Calibri"/>
              </a:rPr>
              <a:t>olarak</a:t>
            </a:r>
            <a:r>
              <a:rPr lang="tr-TR" spc="-100" dirty="0">
                <a:solidFill>
                  <a:schemeClr val="tx1"/>
                </a:solidFill>
                <a:latin typeface="Calibri"/>
                <a:cs typeface="Calibri"/>
              </a:rPr>
              <a:t> </a:t>
            </a:r>
            <a:r>
              <a:rPr lang="tr-TR" dirty="0">
                <a:solidFill>
                  <a:schemeClr val="tx1"/>
                </a:solidFill>
                <a:latin typeface="Calibri"/>
                <a:cs typeface="Calibri"/>
              </a:rPr>
              <a:t>öncelikli</a:t>
            </a:r>
            <a:r>
              <a:rPr lang="tr-TR" spc="-65" dirty="0">
                <a:solidFill>
                  <a:schemeClr val="tx1"/>
                </a:solidFill>
                <a:latin typeface="Calibri"/>
                <a:cs typeface="Calibri"/>
              </a:rPr>
              <a:t> </a:t>
            </a:r>
            <a:r>
              <a:rPr lang="tr-TR" dirty="0">
                <a:solidFill>
                  <a:schemeClr val="tx1"/>
                </a:solidFill>
                <a:latin typeface="Calibri"/>
                <a:cs typeface="Calibri"/>
              </a:rPr>
              <a:t>konuları</a:t>
            </a:r>
            <a:r>
              <a:rPr lang="tr-TR" spc="-45" dirty="0">
                <a:solidFill>
                  <a:schemeClr val="tx1"/>
                </a:solidFill>
                <a:latin typeface="Calibri"/>
                <a:cs typeface="Calibri"/>
              </a:rPr>
              <a:t> </a:t>
            </a:r>
            <a:r>
              <a:rPr lang="tr-TR" spc="-100" dirty="0">
                <a:solidFill>
                  <a:schemeClr val="tx1"/>
                </a:solidFill>
                <a:latin typeface="Calibri"/>
                <a:cs typeface="Calibri"/>
              </a:rPr>
              <a:t> </a:t>
            </a:r>
            <a:r>
              <a:rPr lang="tr-TR" dirty="0">
                <a:solidFill>
                  <a:schemeClr val="tx1"/>
                </a:solidFill>
                <a:latin typeface="Calibri"/>
                <a:cs typeface="Calibri"/>
              </a:rPr>
              <a:t>ele</a:t>
            </a:r>
            <a:r>
              <a:rPr lang="tr-TR" spc="-55" dirty="0">
                <a:solidFill>
                  <a:schemeClr val="tx1"/>
                </a:solidFill>
                <a:latin typeface="Calibri"/>
                <a:cs typeface="Calibri"/>
              </a:rPr>
              <a:t> </a:t>
            </a:r>
            <a:r>
              <a:rPr lang="tr-TR" dirty="0">
                <a:solidFill>
                  <a:schemeClr val="tx1"/>
                </a:solidFill>
                <a:latin typeface="Calibri"/>
                <a:cs typeface="Calibri"/>
              </a:rPr>
              <a:t>alarak,</a:t>
            </a:r>
            <a:r>
              <a:rPr lang="tr-TR" spc="-70" dirty="0">
                <a:solidFill>
                  <a:schemeClr val="tx1"/>
                </a:solidFill>
                <a:latin typeface="Calibri"/>
                <a:cs typeface="Calibri"/>
              </a:rPr>
              <a:t> </a:t>
            </a:r>
            <a:r>
              <a:rPr lang="tr-TR" dirty="0">
                <a:solidFill>
                  <a:schemeClr val="tx1"/>
                </a:solidFill>
                <a:latin typeface="Calibri"/>
                <a:cs typeface="Calibri"/>
              </a:rPr>
              <a:t>çevresel</a:t>
            </a:r>
            <a:r>
              <a:rPr lang="tr-TR" spc="-45" dirty="0">
                <a:solidFill>
                  <a:schemeClr val="tx1"/>
                </a:solidFill>
                <a:latin typeface="Calibri"/>
                <a:cs typeface="Calibri"/>
              </a:rPr>
              <a:t> </a:t>
            </a:r>
            <a:r>
              <a:rPr lang="tr-TR" dirty="0">
                <a:solidFill>
                  <a:schemeClr val="tx1"/>
                </a:solidFill>
                <a:latin typeface="Calibri"/>
                <a:cs typeface="Calibri"/>
              </a:rPr>
              <a:t>ve</a:t>
            </a:r>
            <a:r>
              <a:rPr lang="tr-TR" spc="-55" dirty="0">
                <a:solidFill>
                  <a:schemeClr val="tx1"/>
                </a:solidFill>
                <a:latin typeface="Calibri"/>
                <a:cs typeface="Calibri"/>
              </a:rPr>
              <a:t> </a:t>
            </a:r>
            <a:r>
              <a:rPr lang="tr-TR" spc="-10" dirty="0">
                <a:solidFill>
                  <a:schemeClr val="tx1"/>
                </a:solidFill>
                <a:latin typeface="Calibri"/>
                <a:cs typeface="Calibri"/>
              </a:rPr>
              <a:t>toplumsal </a:t>
            </a:r>
            <a:r>
              <a:rPr lang="tr-TR" dirty="0">
                <a:solidFill>
                  <a:schemeClr val="tx1"/>
                </a:solidFill>
                <a:latin typeface="Calibri"/>
                <a:cs typeface="Calibri"/>
              </a:rPr>
              <a:t>alanlardaki</a:t>
            </a:r>
            <a:r>
              <a:rPr lang="tr-TR" spc="-120" dirty="0">
                <a:solidFill>
                  <a:schemeClr val="tx1"/>
                </a:solidFill>
                <a:latin typeface="Calibri"/>
                <a:cs typeface="Calibri"/>
              </a:rPr>
              <a:t> </a:t>
            </a:r>
            <a:r>
              <a:rPr lang="tr-TR" spc="-10" dirty="0">
                <a:solidFill>
                  <a:schemeClr val="tx1"/>
                </a:solidFill>
                <a:latin typeface="Calibri"/>
                <a:cs typeface="Calibri"/>
              </a:rPr>
              <a:t>faaliyetlerini</a:t>
            </a:r>
            <a:r>
              <a:rPr lang="tr-TR" spc="-125" dirty="0">
                <a:solidFill>
                  <a:schemeClr val="tx1"/>
                </a:solidFill>
                <a:latin typeface="Calibri"/>
                <a:cs typeface="Calibri"/>
              </a:rPr>
              <a:t> </a:t>
            </a:r>
            <a:r>
              <a:rPr lang="tr-TR" dirty="0">
                <a:solidFill>
                  <a:schemeClr val="tx1"/>
                </a:solidFill>
                <a:latin typeface="Calibri"/>
                <a:cs typeface="Calibri"/>
              </a:rPr>
              <a:t>içeren</a:t>
            </a:r>
            <a:r>
              <a:rPr lang="tr-TR" spc="-95" dirty="0">
                <a:solidFill>
                  <a:schemeClr val="tx1"/>
                </a:solidFill>
                <a:latin typeface="Calibri"/>
                <a:cs typeface="Calibri"/>
              </a:rPr>
              <a:t> </a:t>
            </a:r>
            <a:r>
              <a:rPr lang="tr-TR" dirty="0">
                <a:solidFill>
                  <a:schemeClr val="tx1"/>
                </a:solidFill>
                <a:latin typeface="Calibri"/>
                <a:cs typeface="Calibri"/>
              </a:rPr>
              <a:t>sürdürülebilirlik</a:t>
            </a:r>
            <a:r>
              <a:rPr lang="tr-TR" spc="-80" dirty="0">
                <a:solidFill>
                  <a:schemeClr val="tx1"/>
                </a:solidFill>
                <a:latin typeface="Calibri"/>
                <a:cs typeface="Calibri"/>
              </a:rPr>
              <a:t> </a:t>
            </a:r>
            <a:r>
              <a:rPr lang="tr-TR" dirty="0">
                <a:solidFill>
                  <a:schemeClr val="tx1"/>
                </a:solidFill>
                <a:latin typeface="Calibri"/>
                <a:cs typeface="Calibri"/>
              </a:rPr>
              <a:t>raporunu</a:t>
            </a:r>
            <a:r>
              <a:rPr lang="tr-TR" spc="-90" dirty="0">
                <a:solidFill>
                  <a:schemeClr val="tx1"/>
                </a:solidFill>
                <a:latin typeface="Calibri"/>
                <a:cs typeface="Calibri"/>
              </a:rPr>
              <a:t> </a:t>
            </a:r>
            <a:r>
              <a:rPr lang="tr-TR" spc="-10" dirty="0">
                <a:solidFill>
                  <a:schemeClr val="tx1"/>
                </a:solidFill>
                <a:latin typeface="Calibri"/>
                <a:cs typeface="Calibri"/>
              </a:rPr>
              <a:t>sunmaktan </a:t>
            </a:r>
            <a:r>
              <a:rPr lang="tr-TR" dirty="0">
                <a:solidFill>
                  <a:schemeClr val="tx1"/>
                </a:solidFill>
                <a:latin typeface="Calibri"/>
                <a:cs typeface="Calibri"/>
              </a:rPr>
              <a:t>mutluluk</a:t>
            </a:r>
            <a:r>
              <a:rPr lang="tr-TR" spc="-80" dirty="0">
                <a:solidFill>
                  <a:schemeClr val="tx1"/>
                </a:solidFill>
                <a:latin typeface="Calibri"/>
                <a:cs typeface="Calibri"/>
              </a:rPr>
              <a:t> </a:t>
            </a:r>
            <a:r>
              <a:rPr lang="tr-TR" spc="-10" dirty="0">
                <a:solidFill>
                  <a:schemeClr val="tx1"/>
                </a:solidFill>
                <a:latin typeface="Calibri"/>
                <a:cs typeface="Calibri"/>
              </a:rPr>
              <a:t>duyarız.</a:t>
            </a:r>
            <a:endParaRPr lang="tr-TR" dirty="0">
              <a:solidFill>
                <a:schemeClr val="tx1"/>
              </a:solidFill>
              <a:latin typeface="Calibri"/>
              <a:cs typeface="Calibri"/>
            </a:endParaRPr>
          </a:p>
          <a:p>
            <a:endParaRPr lang="tr-TR" dirty="0"/>
          </a:p>
        </p:txBody>
      </p:sp>
      <p:pic>
        <p:nvPicPr>
          <p:cNvPr id="9" name="Resim 8">
            <a:extLst>
              <a:ext uri="{FF2B5EF4-FFF2-40B4-BE49-F238E27FC236}">
                <a16:creationId xmlns:a16="http://schemas.microsoft.com/office/drawing/2014/main" id="{27196589-A9C7-C34B-7297-79FA0A576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486" y="3288343"/>
            <a:ext cx="3138334" cy="2689054"/>
          </a:xfrm>
          <a:prstGeom prst="rect">
            <a:avLst/>
          </a:prstGeom>
        </p:spPr>
      </p:pic>
    </p:spTree>
    <p:extLst>
      <p:ext uri="{BB962C8B-B14F-4D97-AF65-F5344CB8AC3E}">
        <p14:creationId xmlns:p14="http://schemas.microsoft.com/office/powerpoint/2010/main" val="417263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B8BE4E3-EC55-3DDB-6DCE-7EE72ADD0A71}"/>
              </a:ext>
            </a:extLst>
          </p:cNvPr>
          <p:cNvSpPr txBox="1"/>
          <p:nvPr/>
        </p:nvSpPr>
        <p:spPr>
          <a:xfrm>
            <a:off x="961103" y="1432043"/>
            <a:ext cx="3630562" cy="2809102"/>
          </a:xfrm>
          <a:prstGeom prst="rect">
            <a:avLst/>
          </a:prstGeom>
          <a:noFill/>
        </p:spPr>
        <p:txBody>
          <a:bodyPr wrap="square">
            <a:spAutoFit/>
          </a:bodyPr>
          <a:lstStyle/>
          <a:p>
            <a:pPr marL="5080" algn="ctr">
              <a:lnSpc>
                <a:spcPct val="100000"/>
              </a:lnSpc>
              <a:spcBef>
                <a:spcPts val="790"/>
              </a:spcBef>
            </a:pPr>
            <a:r>
              <a:rPr lang="tr-TR" sz="1800" b="1" dirty="0">
                <a:latin typeface="Calibri"/>
                <a:cs typeface="Calibri"/>
              </a:rPr>
              <a:t>İşe</a:t>
            </a:r>
            <a:r>
              <a:rPr lang="tr-TR" sz="1800" b="1" spc="-5" dirty="0">
                <a:latin typeface="Calibri"/>
                <a:cs typeface="Calibri"/>
              </a:rPr>
              <a:t> </a:t>
            </a:r>
            <a:r>
              <a:rPr lang="tr-TR" sz="1800" b="1" dirty="0">
                <a:latin typeface="Calibri"/>
                <a:cs typeface="Calibri"/>
              </a:rPr>
              <a:t>alım</a:t>
            </a:r>
            <a:r>
              <a:rPr lang="tr-TR" sz="1800" b="1" spc="-30" dirty="0">
                <a:latin typeface="Calibri"/>
                <a:cs typeface="Calibri"/>
              </a:rPr>
              <a:t> </a:t>
            </a:r>
            <a:r>
              <a:rPr lang="tr-TR" sz="1800" b="1" spc="-10" dirty="0">
                <a:latin typeface="Calibri"/>
                <a:cs typeface="Calibri"/>
              </a:rPr>
              <a:t>süreci;</a:t>
            </a:r>
            <a:endParaRPr lang="tr-TR" sz="1800" dirty="0">
              <a:latin typeface="Calibri"/>
              <a:cs typeface="Calibri"/>
            </a:endParaRPr>
          </a:p>
          <a:p>
            <a:pPr marL="45720" marR="39370" indent="4445" algn="ctr">
              <a:lnSpc>
                <a:spcPts val="2590"/>
              </a:lnSpc>
              <a:spcBef>
                <a:spcPts val="1025"/>
              </a:spcBef>
            </a:pPr>
            <a:r>
              <a:rPr lang="tr-TR" sz="1800" spc="-10" dirty="0">
                <a:latin typeface="Calibri"/>
                <a:cs typeface="Calibri"/>
              </a:rPr>
              <a:t>İşletmemizde</a:t>
            </a:r>
            <a:r>
              <a:rPr lang="tr-TR" sz="1800" spc="-65" dirty="0">
                <a:latin typeface="Calibri"/>
                <a:cs typeface="Calibri"/>
              </a:rPr>
              <a:t> </a:t>
            </a:r>
            <a:r>
              <a:rPr lang="tr-TR" sz="1800" dirty="0">
                <a:latin typeface="Calibri"/>
                <a:cs typeface="Calibri"/>
              </a:rPr>
              <a:t>İnsan</a:t>
            </a:r>
            <a:r>
              <a:rPr lang="tr-TR" sz="1800" spc="-10" dirty="0">
                <a:latin typeface="Calibri"/>
                <a:cs typeface="Calibri"/>
              </a:rPr>
              <a:t> Kaynakları müdürü/Şefinin</a:t>
            </a:r>
            <a:r>
              <a:rPr lang="tr-TR" sz="1800" spc="-85" dirty="0">
                <a:latin typeface="Calibri"/>
                <a:cs typeface="Calibri"/>
              </a:rPr>
              <a:t> </a:t>
            </a:r>
            <a:r>
              <a:rPr lang="tr-TR" sz="1800" dirty="0">
                <a:latin typeface="Calibri"/>
                <a:cs typeface="Calibri"/>
              </a:rPr>
              <a:t>çizmiş</a:t>
            </a:r>
            <a:r>
              <a:rPr lang="tr-TR" sz="1800" spc="-40" dirty="0">
                <a:latin typeface="Calibri"/>
                <a:cs typeface="Calibri"/>
              </a:rPr>
              <a:t> </a:t>
            </a:r>
            <a:r>
              <a:rPr lang="tr-TR" sz="1800" dirty="0">
                <a:latin typeface="Calibri"/>
                <a:cs typeface="Calibri"/>
              </a:rPr>
              <a:t>olduğu</a:t>
            </a:r>
            <a:r>
              <a:rPr lang="tr-TR" sz="1800" spc="-40" dirty="0">
                <a:latin typeface="Calibri"/>
                <a:cs typeface="Calibri"/>
              </a:rPr>
              <a:t> </a:t>
            </a:r>
            <a:r>
              <a:rPr lang="tr-TR" sz="1800" spc="-10" dirty="0">
                <a:latin typeface="Calibri"/>
                <a:cs typeface="Calibri"/>
              </a:rPr>
              <a:t>çerçeve </a:t>
            </a:r>
            <a:r>
              <a:rPr lang="tr-TR" sz="1800" dirty="0">
                <a:latin typeface="Calibri"/>
                <a:cs typeface="Calibri"/>
              </a:rPr>
              <a:t>doğrultusun</a:t>
            </a:r>
            <a:r>
              <a:rPr lang="tr-TR" sz="1800" spc="-100" dirty="0">
                <a:latin typeface="Calibri"/>
                <a:cs typeface="Calibri"/>
              </a:rPr>
              <a:t> </a:t>
            </a:r>
            <a:r>
              <a:rPr lang="tr-TR" sz="1800" dirty="0">
                <a:latin typeface="Calibri"/>
                <a:cs typeface="Calibri"/>
              </a:rPr>
              <a:t>da</a:t>
            </a:r>
            <a:r>
              <a:rPr lang="tr-TR" sz="1800" spc="-30" dirty="0">
                <a:latin typeface="Calibri"/>
                <a:cs typeface="Calibri"/>
              </a:rPr>
              <a:t> </a:t>
            </a:r>
            <a:r>
              <a:rPr lang="tr-TR" sz="1800" dirty="0">
                <a:latin typeface="Calibri"/>
                <a:cs typeface="Calibri"/>
              </a:rPr>
              <a:t>işe</a:t>
            </a:r>
            <a:r>
              <a:rPr lang="tr-TR" sz="1800" spc="-30" dirty="0">
                <a:latin typeface="Calibri"/>
                <a:cs typeface="Calibri"/>
              </a:rPr>
              <a:t> </a:t>
            </a:r>
            <a:r>
              <a:rPr lang="tr-TR" sz="1800" dirty="0">
                <a:latin typeface="Calibri"/>
                <a:cs typeface="Calibri"/>
              </a:rPr>
              <a:t>alım</a:t>
            </a:r>
            <a:r>
              <a:rPr lang="tr-TR" spc="-35" dirty="0">
                <a:latin typeface="Calibri"/>
                <a:cs typeface="Calibri"/>
              </a:rPr>
              <a:t> </a:t>
            </a:r>
            <a:r>
              <a:rPr lang="tr-TR" sz="1800" spc="-10" dirty="0">
                <a:latin typeface="Calibri"/>
                <a:cs typeface="Calibri"/>
              </a:rPr>
              <a:t>işlemleri</a:t>
            </a:r>
            <a:r>
              <a:rPr lang="tr-TR" dirty="0">
                <a:latin typeface="Calibri"/>
                <a:cs typeface="Calibri"/>
              </a:rPr>
              <a:t> </a:t>
            </a:r>
            <a:r>
              <a:rPr lang="tr-TR" sz="1800" spc="-30" dirty="0">
                <a:latin typeface="Calibri"/>
                <a:cs typeface="Calibri"/>
              </a:rPr>
              <a:t>yapılmaktadır.</a:t>
            </a:r>
            <a:r>
              <a:rPr lang="tr-TR" sz="1800" spc="-85" dirty="0">
                <a:latin typeface="Calibri"/>
                <a:cs typeface="Calibri"/>
              </a:rPr>
              <a:t> </a:t>
            </a:r>
            <a:r>
              <a:rPr lang="tr-TR" sz="1800" dirty="0">
                <a:latin typeface="Calibri"/>
                <a:cs typeface="Calibri"/>
              </a:rPr>
              <a:t>İşe alımlarda</a:t>
            </a:r>
            <a:r>
              <a:rPr lang="tr-TR" sz="1800" spc="-55" dirty="0">
                <a:latin typeface="Calibri"/>
                <a:cs typeface="Calibri"/>
              </a:rPr>
              <a:t> </a:t>
            </a:r>
            <a:r>
              <a:rPr lang="tr-TR" sz="1800" spc="-10" dirty="0">
                <a:latin typeface="Calibri"/>
                <a:cs typeface="Calibri"/>
              </a:rPr>
              <a:t>adil, </a:t>
            </a:r>
            <a:r>
              <a:rPr lang="tr-TR" sz="1800" spc="-20" dirty="0">
                <a:latin typeface="Calibri"/>
                <a:cs typeface="Calibri"/>
              </a:rPr>
              <a:t>objektif,</a:t>
            </a:r>
            <a:r>
              <a:rPr lang="tr-TR" sz="1800" spc="-100" dirty="0">
                <a:latin typeface="Calibri"/>
                <a:cs typeface="Calibri"/>
              </a:rPr>
              <a:t> </a:t>
            </a:r>
            <a:r>
              <a:rPr lang="tr-TR" sz="1800" dirty="0">
                <a:latin typeface="Calibri"/>
                <a:cs typeface="Calibri"/>
              </a:rPr>
              <a:t>dürüst,</a:t>
            </a:r>
            <a:r>
              <a:rPr lang="tr-TR" sz="1800" spc="-70" dirty="0">
                <a:latin typeface="Calibri"/>
                <a:cs typeface="Calibri"/>
              </a:rPr>
              <a:t> </a:t>
            </a:r>
            <a:r>
              <a:rPr lang="tr-TR" sz="1800" dirty="0">
                <a:latin typeface="Calibri"/>
                <a:cs typeface="Calibri"/>
              </a:rPr>
              <a:t>güçlü</a:t>
            </a:r>
            <a:r>
              <a:rPr lang="tr-TR" sz="1800" spc="-70" dirty="0">
                <a:latin typeface="Calibri"/>
                <a:cs typeface="Calibri"/>
              </a:rPr>
              <a:t> </a:t>
            </a:r>
            <a:r>
              <a:rPr lang="tr-TR" sz="1800" dirty="0">
                <a:latin typeface="Calibri"/>
                <a:cs typeface="Calibri"/>
              </a:rPr>
              <a:t>iletişim,</a:t>
            </a:r>
            <a:r>
              <a:rPr lang="tr-TR" sz="1800" spc="-55" dirty="0">
                <a:latin typeface="Calibri"/>
                <a:cs typeface="Calibri"/>
              </a:rPr>
              <a:t> </a:t>
            </a:r>
            <a:r>
              <a:rPr lang="tr-TR" sz="1800" spc="-10" dirty="0">
                <a:latin typeface="Calibri"/>
                <a:cs typeface="Calibri"/>
              </a:rPr>
              <a:t>kendine </a:t>
            </a:r>
            <a:r>
              <a:rPr lang="tr-TR" sz="1800" dirty="0">
                <a:latin typeface="Calibri"/>
                <a:cs typeface="Calibri"/>
              </a:rPr>
              <a:t>güvenen,</a:t>
            </a:r>
            <a:r>
              <a:rPr lang="tr-TR" sz="1800" spc="-85" dirty="0">
                <a:latin typeface="Calibri"/>
                <a:cs typeface="Calibri"/>
              </a:rPr>
              <a:t> </a:t>
            </a:r>
            <a:r>
              <a:rPr lang="tr-TR" sz="1800" spc="-20" dirty="0">
                <a:latin typeface="Calibri"/>
                <a:cs typeface="Calibri"/>
              </a:rPr>
              <a:t>pozitif,</a:t>
            </a:r>
            <a:r>
              <a:rPr lang="tr-TR" sz="1800" spc="-105" dirty="0">
                <a:latin typeface="Calibri"/>
                <a:cs typeface="Calibri"/>
              </a:rPr>
              <a:t> </a:t>
            </a:r>
            <a:r>
              <a:rPr lang="tr-TR" sz="1800" dirty="0">
                <a:latin typeface="Calibri"/>
                <a:cs typeface="Calibri"/>
              </a:rPr>
              <a:t>çözüm</a:t>
            </a:r>
            <a:r>
              <a:rPr lang="tr-TR" sz="1800" spc="-85" dirty="0">
                <a:latin typeface="Calibri"/>
                <a:cs typeface="Calibri"/>
              </a:rPr>
              <a:t> </a:t>
            </a:r>
            <a:r>
              <a:rPr lang="tr-TR" sz="1800" dirty="0">
                <a:latin typeface="Calibri"/>
                <a:cs typeface="Calibri"/>
              </a:rPr>
              <a:t>odaklı</a:t>
            </a:r>
            <a:r>
              <a:rPr lang="tr-TR" sz="1800" spc="-60" dirty="0">
                <a:latin typeface="Calibri"/>
                <a:cs typeface="Calibri"/>
              </a:rPr>
              <a:t> </a:t>
            </a:r>
            <a:r>
              <a:rPr lang="tr-TR" sz="1800" spc="-10" dirty="0">
                <a:latin typeface="Calibri"/>
                <a:cs typeface="Calibri"/>
              </a:rPr>
              <a:t>kişiler</a:t>
            </a:r>
            <a:r>
              <a:rPr lang="tr-TR" dirty="0">
                <a:latin typeface="Calibri"/>
                <a:cs typeface="Calibri"/>
              </a:rPr>
              <a:t> </a:t>
            </a:r>
            <a:r>
              <a:rPr lang="tr-TR" sz="1800" spc="-10" dirty="0">
                <a:latin typeface="Calibri"/>
                <a:cs typeface="Calibri"/>
              </a:rPr>
              <a:t>seçilir.</a:t>
            </a:r>
            <a:endParaRPr lang="tr-TR" sz="1800" dirty="0">
              <a:latin typeface="Calibri"/>
              <a:cs typeface="Calibri"/>
            </a:endParaRPr>
          </a:p>
        </p:txBody>
      </p:sp>
      <p:sp>
        <p:nvSpPr>
          <p:cNvPr id="7" name="Metin kutusu 6">
            <a:extLst>
              <a:ext uri="{FF2B5EF4-FFF2-40B4-BE49-F238E27FC236}">
                <a16:creationId xmlns:a16="http://schemas.microsoft.com/office/drawing/2014/main" id="{A50F457A-D6C0-B6DC-12DC-861CBA9E6C71}"/>
              </a:ext>
            </a:extLst>
          </p:cNvPr>
          <p:cNvSpPr txBox="1"/>
          <p:nvPr/>
        </p:nvSpPr>
        <p:spPr>
          <a:xfrm>
            <a:off x="6565489" y="1432043"/>
            <a:ext cx="3168445" cy="1993366"/>
          </a:xfrm>
          <a:prstGeom prst="rect">
            <a:avLst/>
          </a:prstGeom>
          <a:noFill/>
        </p:spPr>
        <p:txBody>
          <a:bodyPr wrap="square">
            <a:spAutoFit/>
          </a:bodyPr>
          <a:lstStyle/>
          <a:p>
            <a:pPr marL="2540" algn="ctr">
              <a:lnSpc>
                <a:spcPct val="100000"/>
              </a:lnSpc>
              <a:spcBef>
                <a:spcPts val="790"/>
              </a:spcBef>
            </a:pPr>
            <a:r>
              <a:rPr lang="tr-TR" sz="1800" b="1" dirty="0">
                <a:latin typeface="Calibri"/>
                <a:cs typeface="Calibri"/>
              </a:rPr>
              <a:t>Adil</a:t>
            </a:r>
            <a:r>
              <a:rPr lang="tr-TR" sz="1800" b="1" spc="-40" dirty="0">
                <a:latin typeface="Calibri"/>
                <a:cs typeface="Calibri"/>
              </a:rPr>
              <a:t> </a:t>
            </a:r>
            <a:r>
              <a:rPr lang="tr-TR" sz="1800" b="1" spc="-10" dirty="0">
                <a:latin typeface="Calibri"/>
                <a:cs typeface="Calibri"/>
              </a:rPr>
              <a:t>Ücretlendirme;</a:t>
            </a:r>
            <a:endParaRPr lang="tr-TR" sz="1800" dirty="0">
              <a:latin typeface="Calibri"/>
              <a:cs typeface="Calibri"/>
            </a:endParaRPr>
          </a:p>
          <a:p>
            <a:pPr marL="12700" marR="5080" indent="2540" algn="ctr">
              <a:lnSpc>
                <a:spcPct val="90000"/>
              </a:lnSpc>
              <a:spcBef>
                <a:spcPts val="985"/>
              </a:spcBef>
            </a:pPr>
            <a:r>
              <a:rPr lang="tr-TR" sz="1800" dirty="0">
                <a:latin typeface="Calibri"/>
                <a:cs typeface="Calibri"/>
              </a:rPr>
              <a:t>Çalışanlarımız</a:t>
            </a:r>
            <a:r>
              <a:rPr lang="tr-TR" sz="1800" spc="-15" dirty="0">
                <a:latin typeface="Calibri"/>
                <a:cs typeface="Calibri"/>
              </a:rPr>
              <a:t> </a:t>
            </a:r>
            <a:r>
              <a:rPr lang="tr-TR" sz="1800" spc="-10" dirty="0">
                <a:latin typeface="Calibri"/>
                <a:cs typeface="Calibri"/>
              </a:rPr>
              <a:t>tesislerimizde</a:t>
            </a:r>
            <a:r>
              <a:rPr lang="tr-TR" sz="1800" spc="-45" dirty="0">
                <a:latin typeface="Calibri"/>
                <a:cs typeface="Calibri"/>
              </a:rPr>
              <a:t> </a:t>
            </a:r>
            <a:r>
              <a:rPr lang="tr-TR" sz="1800" spc="-25" dirty="0">
                <a:latin typeface="Calibri"/>
                <a:cs typeface="Calibri"/>
              </a:rPr>
              <a:t>işe </a:t>
            </a:r>
            <a:r>
              <a:rPr lang="tr-TR" sz="1800" dirty="0">
                <a:latin typeface="Calibri"/>
                <a:cs typeface="Calibri"/>
              </a:rPr>
              <a:t>başlamadan</a:t>
            </a:r>
            <a:r>
              <a:rPr lang="tr-TR" sz="1800" spc="-65" dirty="0">
                <a:latin typeface="Calibri"/>
                <a:cs typeface="Calibri"/>
              </a:rPr>
              <a:t> </a:t>
            </a:r>
            <a:r>
              <a:rPr lang="tr-TR" sz="1800" dirty="0">
                <a:latin typeface="Calibri"/>
                <a:cs typeface="Calibri"/>
              </a:rPr>
              <a:t>önce</a:t>
            </a:r>
            <a:r>
              <a:rPr lang="tr-TR" sz="1800" spc="-65" dirty="0">
                <a:latin typeface="Calibri"/>
                <a:cs typeface="Calibri"/>
              </a:rPr>
              <a:t> </a:t>
            </a:r>
            <a:r>
              <a:rPr lang="tr-TR" sz="1800" dirty="0">
                <a:latin typeface="Calibri"/>
                <a:cs typeface="Calibri"/>
              </a:rPr>
              <a:t>alacakları</a:t>
            </a:r>
            <a:r>
              <a:rPr lang="tr-TR" sz="1800" spc="-25" dirty="0">
                <a:latin typeface="Calibri"/>
                <a:cs typeface="Calibri"/>
              </a:rPr>
              <a:t> </a:t>
            </a:r>
            <a:r>
              <a:rPr lang="tr-TR" sz="1800" spc="-10" dirty="0">
                <a:latin typeface="Calibri"/>
                <a:cs typeface="Calibri"/>
              </a:rPr>
              <a:t>ücret, </a:t>
            </a:r>
            <a:r>
              <a:rPr lang="tr-TR" sz="1800" dirty="0">
                <a:latin typeface="Calibri"/>
                <a:cs typeface="Calibri"/>
              </a:rPr>
              <a:t>çalışma</a:t>
            </a:r>
            <a:r>
              <a:rPr lang="tr-TR" sz="1800" spc="-45" dirty="0">
                <a:latin typeface="Calibri"/>
                <a:cs typeface="Calibri"/>
              </a:rPr>
              <a:t> </a:t>
            </a:r>
            <a:r>
              <a:rPr lang="tr-TR" sz="1800" dirty="0">
                <a:latin typeface="Calibri"/>
                <a:cs typeface="Calibri"/>
              </a:rPr>
              <a:t>şartları,</a:t>
            </a:r>
            <a:r>
              <a:rPr lang="tr-TR" sz="1800" spc="-60" dirty="0">
                <a:latin typeface="Calibri"/>
                <a:cs typeface="Calibri"/>
              </a:rPr>
              <a:t> </a:t>
            </a:r>
            <a:r>
              <a:rPr lang="tr-TR" sz="1800" dirty="0">
                <a:latin typeface="Calibri"/>
                <a:cs typeface="Calibri"/>
              </a:rPr>
              <a:t>çalışma</a:t>
            </a:r>
            <a:r>
              <a:rPr lang="tr-TR" sz="1800" spc="-15" dirty="0">
                <a:latin typeface="Calibri"/>
                <a:cs typeface="Calibri"/>
              </a:rPr>
              <a:t> </a:t>
            </a:r>
            <a:r>
              <a:rPr lang="tr-TR" sz="1800" spc="-10" dirty="0">
                <a:latin typeface="Calibri"/>
                <a:cs typeface="Calibri"/>
              </a:rPr>
              <a:t>saatleri, ücretlerini</a:t>
            </a:r>
            <a:r>
              <a:rPr lang="tr-TR" sz="1800" spc="-75" dirty="0">
                <a:latin typeface="Calibri"/>
                <a:cs typeface="Calibri"/>
              </a:rPr>
              <a:t> </a:t>
            </a:r>
            <a:r>
              <a:rPr lang="tr-TR" sz="1800" dirty="0">
                <a:latin typeface="Calibri"/>
                <a:cs typeface="Calibri"/>
              </a:rPr>
              <a:t>ne</a:t>
            </a:r>
            <a:r>
              <a:rPr lang="tr-TR" sz="1800" spc="-40" dirty="0">
                <a:latin typeface="Calibri"/>
                <a:cs typeface="Calibri"/>
              </a:rPr>
              <a:t> </a:t>
            </a:r>
            <a:r>
              <a:rPr lang="tr-TR" sz="1800" dirty="0">
                <a:latin typeface="Calibri"/>
                <a:cs typeface="Calibri"/>
              </a:rPr>
              <a:t>zaman</a:t>
            </a:r>
            <a:r>
              <a:rPr lang="tr-TR" sz="1800" spc="-60" dirty="0">
                <a:latin typeface="Calibri"/>
                <a:cs typeface="Calibri"/>
              </a:rPr>
              <a:t> </a:t>
            </a:r>
            <a:r>
              <a:rPr lang="tr-TR" sz="1800" dirty="0">
                <a:latin typeface="Calibri"/>
                <a:cs typeface="Calibri"/>
              </a:rPr>
              <a:t>alacakları</a:t>
            </a:r>
            <a:r>
              <a:rPr lang="tr-TR" sz="1800" spc="-25" dirty="0">
                <a:latin typeface="Calibri"/>
                <a:cs typeface="Calibri"/>
              </a:rPr>
              <a:t> </a:t>
            </a:r>
            <a:r>
              <a:rPr lang="tr-TR" sz="1800" spc="-20" dirty="0">
                <a:latin typeface="Calibri"/>
                <a:cs typeface="Calibri"/>
              </a:rPr>
              <a:t>gibi </a:t>
            </a:r>
            <a:r>
              <a:rPr lang="tr-TR" sz="1800" spc="-10" dirty="0">
                <a:latin typeface="Calibri"/>
                <a:cs typeface="Calibri"/>
              </a:rPr>
              <a:t>konularda</a:t>
            </a:r>
            <a:r>
              <a:rPr lang="tr-TR" sz="1800" spc="-100" dirty="0">
                <a:latin typeface="Calibri"/>
                <a:cs typeface="Calibri"/>
              </a:rPr>
              <a:t> </a:t>
            </a:r>
            <a:r>
              <a:rPr lang="tr-TR" sz="1800" spc="-10" dirty="0">
                <a:latin typeface="Calibri"/>
                <a:cs typeface="Calibri"/>
              </a:rPr>
              <a:t>bilgilendirilirler.</a:t>
            </a:r>
            <a:endParaRPr lang="tr-TR" sz="1800" dirty="0">
              <a:latin typeface="Calibri"/>
              <a:cs typeface="Calibri"/>
            </a:endParaRPr>
          </a:p>
        </p:txBody>
      </p:sp>
    </p:spTree>
    <p:extLst>
      <p:ext uri="{BB962C8B-B14F-4D97-AF65-F5344CB8AC3E}">
        <p14:creationId xmlns:p14="http://schemas.microsoft.com/office/powerpoint/2010/main" val="9760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5FBAC4-6BF0-99F3-F319-1A2C9F3882EC}"/>
              </a:ext>
            </a:extLst>
          </p:cNvPr>
          <p:cNvSpPr>
            <a:spLocks noGrp="1"/>
          </p:cNvSpPr>
          <p:nvPr>
            <p:ph idx="1"/>
          </p:nvPr>
        </p:nvSpPr>
        <p:spPr>
          <a:xfrm>
            <a:off x="684212" y="685800"/>
            <a:ext cx="8534400" cy="808703"/>
          </a:xfrm>
        </p:spPr>
        <p:txBody>
          <a:bodyPr/>
          <a:lstStyle/>
          <a:p>
            <a:r>
              <a:rPr lang="tr-TR" dirty="0">
                <a:solidFill>
                  <a:schemeClr val="tx1"/>
                </a:solidFill>
              </a:rPr>
              <a:t>ÇEVRE DOSTU İŞLETME</a:t>
            </a:r>
          </a:p>
        </p:txBody>
      </p:sp>
      <p:sp>
        <p:nvSpPr>
          <p:cNvPr id="6" name="object 3">
            <a:extLst>
              <a:ext uri="{FF2B5EF4-FFF2-40B4-BE49-F238E27FC236}">
                <a16:creationId xmlns:a16="http://schemas.microsoft.com/office/drawing/2014/main" id="{57A1AC3D-5CF1-F880-9B84-168730A04EBA}"/>
              </a:ext>
            </a:extLst>
          </p:cNvPr>
          <p:cNvSpPr/>
          <p:nvPr/>
        </p:nvSpPr>
        <p:spPr>
          <a:xfrm>
            <a:off x="2609088" y="1484375"/>
            <a:ext cx="6974205" cy="1005840"/>
          </a:xfrm>
          <a:custGeom>
            <a:avLst/>
            <a:gdLst/>
            <a:ahLst/>
            <a:cxnLst/>
            <a:rect l="l" t="t" r="r" b="b"/>
            <a:pathLst>
              <a:path w="6974205" h="1005839">
                <a:moveTo>
                  <a:pt x="6806184" y="0"/>
                </a:moveTo>
                <a:lnTo>
                  <a:pt x="167639" y="0"/>
                </a:lnTo>
                <a:lnTo>
                  <a:pt x="123075" y="5988"/>
                </a:lnTo>
                <a:lnTo>
                  <a:pt x="83029" y="22888"/>
                </a:lnTo>
                <a:lnTo>
                  <a:pt x="49101" y="49101"/>
                </a:lnTo>
                <a:lnTo>
                  <a:pt x="22888" y="83029"/>
                </a:lnTo>
                <a:lnTo>
                  <a:pt x="5988" y="123075"/>
                </a:lnTo>
                <a:lnTo>
                  <a:pt x="0" y="167639"/>
                </a:lnTo>
                <a:lnTo>
                  <a:pt x="0" y="838200"/>
                </a:lnTo>
                <a:lnTo>
                  <a:pt x="5988" y="882764"/>
                </a:lnTo>
                <a:lnTo>
                  <a:pt x="22888" y="922810"/>
                </a:lnTo>
                <a:lnTo>
                  <a:pt x="49101" y="956738"/>
                </a:lnTo>
                <a:lnTo>
                  <a:pt x="83029" y="982951"/>
                </a:lnTo>
                <a:lnTo>
                  <a:pt x="123075" y="999851"/>
                </a:lnTo>
                <a:lnTo>
                  <a:pt x="167639" y="1005839"/>
                </a:lnTo>
                <a:lnTo>
                  <a:pt x="6806184" y="1005839"/>
                </a:lnTo>
                <a:lnTo>
                  <a:pt x="6850748" y="999851"/>
                </a:lnTo>
                <a:lnTo>
                  <a:pt x="6890794" y="982951"/>
                </a:lnTo>
                <a:lnTo>
                  <a:pt x="6924722" y="956738"/>
                </a:lnTo>
                <a:lnTo>
                  <a:pt x="6950935" y="922810"/>
                </a:lnTo>
                <a:lnTo>
                  <a:pt x="6967835" y="882764"/>
                </a:lnTo>
                <a:lnTo>
                  <a:pt x="6973823" y="838200"/>
                </a:lnTo>
                <a:lnTo>
                  <a:pt x="6973823" y="167639"/>
                </a:lnTo>
                <a:lnTo>
                  <a:pt x="6967835" y="123075"/>
                </a:lnTo>
                <a:lnTo>
                  <a:pt x="6950935" y="83029"/>
                </a:lnTo>
                <a:lnTo>
                  <a:pt x="6924722" y="49101"/>
                </a:lnTo>
                <a:lnTo>
                  <a:pt x="6890794" y="22888"/>
                </a:lnTo>
                <a:lnTo>
                  <a:pt x="6850748" y="5988"/>
                </a:lnTo>
                <a:lnTo>
                  <a:pt x="6806184" y="0"/>
                </a:lnTo>
                <a:close/>
              </a:path>
            </a:pathLst>
          </a:custGeom>
          <a:solidFill>
            <a:srgbClr val="4471C4"/>
          </a:solidFill>
        </p:spPr>
        <p:txBody>
          <a:bodyPr wrap="square" lIns="0" tIns="0" rIns="0" bIns="0" rtlCol="0"/>
          <a:lstStyle/>
          <a:p>
            <a:endParaRPr/>
          </a:p>
        </p:txBody>
      </p:sp>
      <p:sp>
        <p:nvSpPr>
          <p:cNvPr id="7" name="object 4">
            <a:extLst>
              <a:ext uri="{FF2B5EF4-FFF2-40B4-BE49-F238E27FC236}">
                <a16:creationId xmlns:a16="http://schemas.microsoft.com/office/drawing/2014/main" id="{E331D28E-B7EE-DC8E-D612-8F7694463984}"/>
              </a:ext>
            </a:extLst>
          </p:cNvPr>
          <p:cNvSpPr/>
          <p:nvPr/>
        </p:nvSpPr>
        <p:spPr>
          <a:xfrm>
            <a:off x="2609088" y="2542032"/>
            <a:ext cx="6974205" cy="1009015"/>
          </a:xfrm>
          <a:custGeom>
            <a:avLst/>
            <a:gdLst/>
            <a:ahLst/>
            <a:cxnLst/>
            <a:rect l="l" t="t" r="r" b="b"/>
            <a:pathLst>
              <a:path w="6974205" h="1009014">
                <a:moveTo>
                  <a:pt x="6805676" y="0"/>
                </a:moveTo>
                <a:lnTo>
                  <a:pt x="168148" y="0"/>
                </a:lnTo>
                <a:lnTo>
                  <a:pt x="123457" y="6008"/>
                </a:lnTo>
                <a:lnTo>
                  <a:pt x="83293" y="22963"/>
                </a:lnTo>
                <a:lnTo>
                  <a:pt x="49260" y="49260"/>
                </a:lnTo>
                <a:lnTo>
                  <a:pt x="22963" y="83293"/>
                </a:lnTo>
                <a:lnTo>
                  <a:pt x="6008" y="123457"/>
                </a:lnTo>
                <a:lnTo>
                  <a:pt x="0" y="168147"/>
                </a:lnTo>
                <a:lnTo>
                  <a:pt x="0" y="840739"/>
                </a:lnTo>
                <a:lnTo>
                  <a:pt x="6008" y="885430"/>
                </a:lnTo>
                <a:lnTo>
                  <a:pt x="22963" y="925594"/>
                </a:lnTo>
                <a:lnTo>
                  <a:pt x="49260" y="959627"/>
                </a:lnTo>
                <a:lnTo>
                  <a:pt x="83293" y="985924"/>
                </a:lnTo>
                <a:lnTo>
                  <a:pt x="123457" y="1002879"/>
                </a:lnTo>
                <a:lnTo>
                  <a:pt x="168148" y="1008888"/>
                </a:lnTo>
                <a:lnTo>
                  <a:pt x="6805676" y="1008888"/>
                </a:lnTo>
                <a:lnTo>
                  <a:pt x="6850366" y="1002879"/>
                </a:lnTo>
                <a:lnTo>
                  <a:pt x="6890530" y="985924"/>
                </a:lnTo>
                <a:lnTo>
                  <a:pt x="6924563" y="959627"/>
                </a:lnTo>
                <a:lnTo>
                  <a:pt x="6950860" y="925594"/>
                </a:lnTo>
                <a:lnTo>
                  <a:pt x="6967815" y="885430"/>
                </a:lnTo>
                <a:lnTo>
                  <a:pt x="6973823" y="840739"/>
                </a:lnTo>
                <a:lnTo>
                  <a:pt x="6973823" y="168147"/>
                </a:lnTo>
                <a:lnTo>
                  <a:pt x="6967815" y="123457"/>
                </a:lnTo>
                <a:lnTo>
                  <a:pt x="6950860" y="83293"/>
                </a:lnTo>
                <a:lnTo>
                  <a:pt x="6924563" y="49260"/>
                </a:lnTo>
                <a:lnTo>
                  <a:pt x="6890530" y="22963"/>
                </a:lnTo>
                <a:lnTo>
                  <a:pt x="6850366" y="6008"/>
                </a:lnTo>
                <a:lnTo>
                  <a:pt x="6805676" y="0"/>
                </a:lnTo>
                <a:close/>
              </a:path>
            </a:pathLst>
          </a:custGeom>
          <a:solidFill>
            <a:srgbClr val="43AEC0"/>
          </a:solidFill>
        </p:spPr>
        <p:txBody>
          <a:bodyPr wrap="square" lIns="0" tIns="0" rIns="0" bIns="0" rtlCol="0"/>
          <a:lstStyle/>
          <a:p>
            <a:endParaRPr/>
          </a:p>
        </p:txBody>
      </p:sp>
      <p:sp>
        <p:nvSpPr>
          <p:cNvPr id="8" name="object 5">
            <a:extLst>
              <a:ext uri="{FF2B5EF4-FFF2-40B4-BE49-F238E27FC236}">
                <a16:creationId xmlns:a16="http://schemas.microsoft.com/office/drawing/2014/main" id="{4129E084-54DE-54C6-85F0-80127F6284EF}"/>
              </a:ext>
            </a:extLst>
          </p:cNvPr>
          <p:cNvSpPr/>
          <p:nvPr/>
        </p:nvSpPr>
        <p:spPr>
          <a:xfrm>
            <a:off x="2609088" y="3602735"/>
            <a:ext cx="6974205" cy="1005840"/>
          </a:xfrm>
          <a:custGeom>
            <a:avLst/>
            <a:gdLst/>
            <a:ahLst/>
            <a:cxnLst/>
            <a:rect l="l" t="t" r="r" b="b"/>
            <a:pathLst>
              <a:path w="6974205" h="1005839">
                <a:moveTo>
                  <a:pt x="6806184" y="0"/>
                </a:moveTo>
                <a:lnTo>
                  <a:pt x="167639" y="0"/>
                </a:lnTo>
                <a:lnTo>
                  <a:pt x="123075" y="5988"/>
                </a:lnTo>
                <a:lnTo>
                  <a:pt x="83029" y="22888"/>
                </a:lnTo>
                <a:lnTo>
                  <a:pt x="49101" y="49101"/>
                </a:lnTo>
                <a:lnTo>
                  <a:pt x="22888" y="83029"/>
                </a:lnTo>
                <a:lnTo>
                  <a:pt x="5988" y="123075"/>
                </a:lnTo>
                <a:lnTo>
                  <a:pt x="0" y="167639"/>
                </a:lnTo>
                <a:lnTo>
                  <a:pt x="0" y="838200"/>
                </a:lnTo>
                <a:lnTo>
                  <a:pt x="5988" y="882764"/>
                </a:lnTo>
                <a:lnTo>
                  <a:pt x="22888" y="922810"/>
                </a:lnTo>
                <a:lnTo>
                  <a:pt x="49101" y="956738"/>
                </a:lnTo>
                <a:lnTo>
                  <a:pt x="83029" y="982951"/>
                </a:lnTo>
                <a:lnTo>
                  <a:pt x="123075" y="999851"/>
                </a:lnTo>
                <a:lnTo>
                  <a:pt x="167639" y="1005839"/>
                </a:lnTo>
                <a:lnTo>
                  <a:pt x="6806184" y="1005839"/>
                </a:lnTo>
                <a:lnTo>
                  <a:pt x="6850748" y="999851"/>
                </a:lnTo>
                <a:lnTo>
                  <a:pt x="6890794" y="982951"/>
                </a:lnTo>
                <a:lnTo>
                  <a:pt x="6924722" y="956738"/>
                </a:lnTo>
                <a:lnTo>
                  <a:pt x="6950935" y="922810"/>
                </a:lnTo>
                <a:lnTo>
                  <a:pt x="6967835" y="882764"/>
                </a:lnTo>
                <a:lnTo>
                  <a:pt x="6973823" y="838200"/>
                </a:lnTo>
                <a:lnTo>
                  <a:pt x="6973823" y="167639"/>
                </a:lnTo>
                <a:lnTo>
                  <a:pt x="6967835" y="123075"/>
                </a:lnTo>
                <a:lnTo>
                  <a:pt x="6950935" y="83029"/>
                </a:lnTo>
                <a:lnTo>
                  <a:pt x="6924722" y="49101"/>
                </a:lnTo>
                <a:lnTo>
                  <a:pt x="6890794" y="22888"/>
                </a:lnTo>
                <a:lnTo>
                  <a:pt x="6850748" y="5988"/>
                </a:lnTo>
                <a:lnTo>
                  <a:pt x="6806184" y="0"/>
                </a:lnTo>
                <a:close/>
              </a:path>
            </a:pathLst>
          </a:custGeom>
          <a:solidFill>
            <a:srgbClr val="43BA8D"/>
          </a:solidFill>
        </p:spPr>
        <p:txBody>
          <a:bodyPr wrap="square" lIns="0" tIns="0" rIns="0" bIns="0" rtlCol="0"/>
          <a:lstStyle/>
          <a:p>
            <a:endParaRPr/>
          </a:p>
        </p:txBody>
      </p:sp>
      <p:sp>
        <p:nvSpPr>
          <p:cNvPr id="9" name="object 6">
            <a:extLst>
              <a:ext uri="{FF2B5EF4-FFF2-40B4-BE49-F238E27FC236}">
                <a16:creationId xmlns:a16="http://schemas.microsoft.com/office/drawing/2014/main" id="{E5CF9D6E-079C-082F-FD81-972673D61090}"/>
              </a:ext>
            </a:extLst>
          </p:cNvPr>
          <p:cNvSpPr/>
          <p:nvPr/>
        </p:nvSpPr>
        <p:spPr>
          <a:xfrm>
            <a:off x="2609088" y="4660391"/>
            <a:ext cx="6974205" cy="1009015"/>
          </a:xfrm>
          <a:custGeom>
            <a:avLst/>
            <a:gdLst/>
            <a:ahLst/>
            <a:cxnLst/>
            <a:rect l="l" t="t" r="r" b="b"/>
            <a:pathLst>
              <a:path w="6974205" h="1009014">
                <a:moveTo>
                  <a:pt x="6805676" y="0"/>
                </a:moveTo>
                <a:lnTo>
                  <a:pt x="168148" y="0"/>
                </a:lnTo>
                <a:lnTo>
                  <a:pt x="123457" y="6008"/>
                </a:lnTo>
                <a:lnTo>
                  <a:pt x="83293" y="22963"/>
                </a:lnTo>
                <a:lnTo>
                  <a:pt x="49260" y="49260"/>
                </a:lnTo>
                <a:lnTo>
                  <a:pt x="22963" y="83293"/>
                </a:lnTo>
                <a:lnTo>
                  <a:pt x="6008" y="123457"/>
                </a:lnTo>
                <a:lnTo>
                  <a:pt x="0" y="168147"/>
                </a:lnTo>
                <a:lnTo>
                  <a:pt x="0" y="840739"/>
                </a:lnTo>
                <a:lnTo>
                  <a:pt x="6008" y="885439"/>
                </a:lnTo>
                <a:lnTo>
                  <a:pt x="22963" y="925606"/>
                </a:lnTo>
                <a:lnTo>
                  <a:pt x="49260" y="959637"/>
                </a:lnTo>
                <a:lnTo>
                  <a:pt x="83293" y="985930"/>
                </a:lnTo>
                <a:lnTo>
                  <a:pt x="123457" y="1002881"/>
                </a:lnTo>
                <a:lnTo>
                  <a:pt x="168148" y="1008887"/>
                </a:lnTo>
                <a:lnTo>
                  <a:pt x="6805676" y="1008887"/>
                </a:lnTo>
                <a:lnTo>
                  <a:pt x="6850366" y="1002881"/>
                </a:lnTo>
                <a:lnTo>
                  <a:pt x="6890530" y="985930"/>
                </a:lnTo>
                <a:lnTo>
                  <a:pt x="6924563" y="959637"/>
                </a:lnTo>
                <a:lnTo>
                  <a:pt x="6950860" y="925606"/>
                </a:lnTo>
                <a:lnTo>
                  <a:pt x="6967815" y="885439"/>
                </a:lnTo>
                <a:lnTo>
                  <a:pt x="6973823" y="840739"/>
                </a:lnTo>
                <a:lnTo>
                  <a:pt x="6973823" y="168147"/>
                </a:lnTo>
                <a:lnTo>
                  <a:pt x="6967815" y="123457"/>
                </a:lnTo>
                <a:lnTo>
                  <a:pt x="6950860" y="83293"/>
                </a:lnTo>
                <a:lnTo>
                  <a:pt x="6924563" y="49260"/>
                </a:lnTo>
                <a:lnTo>
                  <a:pt x="6890530" y="22963"/>
                </a:lnTo>
                <a:lnTo>
                  <a:pt x="6850366" y="6008"/>
                </a:lnTo>
                <a:lnTo>
                  <a:pt x="6805676" y="0"/>
                </a:lnTo>
                <a:close/>
              </a:path>
            </a:pathLst>
          </a:custGeom>
          <a:solidFill>
            <a:srgbClr val="45B451"/>
          </a:solidFill>
        </p:spPr>
        <p:txBody>
          <a:bodyPr wrap="square" lIns="0" tIns="0" rIns="0" bIns="0" rtlCol="0"/>
          <a:lstStyle/>
          <a:p>
            <a:endParaRPr/>
          </a:p>
        </p:txBody>
      </p:sp>
      <p:sp>
        <p:nvSpPr>
          <p:cNvPr id="10" name="object 7">
            <a:extLst>
              <a:ext uri="{FF2B5EF4-FFF2-40B4-BE49-F238E27FC236}">
                <a16:creationId xmlns:a16="http://schemas.microsoft.com/office/drawing/2014/main" id="{59FB174A-2598-BC5E-538E-E39836BE878C}"/>
              </a:ext>
            </a:extLst>
          </p:cNvPr>
          <p:cNvSpPr/>
          <p:nvPr/>
        </p:nvSpPr>
        <p:spPr>
          <a:xfrm>
            <a:off x="2609088" y="5721096"/>
            <a:ext cx="6974205" cy="1005840"/>
          </a:xfrm>
          <a:custGeom>
            <a:avLst/>
            <a:gdLst/>
            <a:ahLst/>
            <a:cxnLst/>
            <a:rect l="l" t="t" r="r" b="b"/>
            <a:pathLst>
              <a:path w="6974205" h="1005840">
                <a:moveTo>
                  <a:pt x="6806184" y="0"/>
                </a:moveTo>
                <a:lnTo>
                  <a:pt x="167639" y="0"/>
                </a:lnTo>
                <a:lnTo>
                  <a:pt x="123075" y="5988"/>
                </a:lnTo>
                <a:lnTo>
                  <a:pt x="83029" y="22888"/>
                </a:lnTo>
                <a:lnTo>
                  <a:pt x="49101" y="49101"/>
                </a:lnTo>
                <a:lnTo>
                  <a:pt x="22888" y="83029"/>
                </a:lnTo>
                <a:lnTo>
                  <a:pt x="5988" y="123075"/>
                </a:lnTo>
                <a:lnTo>
                  <a:pt x="0" y="167639"/>
                </a:lnTo>
                <a:lnTo>
                  <a:pt x="0" y="838199"/>
                </a:lnTo>
                <a:lnTo>
                  <a:pt x="5988" y="882764"/>
                </a:lnTo>
                <a:lnTo>
                  <a:pt x="22888" y="922810"/>
                </a:lnTo>
                <a:lnTo>
                  <a:pt x="49101" y="956738"/>
                </a:lnTo>
                <a:lnTo>
                  <a:pt x="83029" y="982951"/>
                </a:lnTo>
                <a:lnTo>
                  <a:pt x="123075" y="999851"/>
                </a:lnTo>
                <a:lnTo>
                  <a:pt x="167639" y="1005839"/>
                </a:lnTo>
                <a:lnTo>
                  <a:pt x="6806184" y="1005839"/>
                </a:lnTo>
                <a:lnTo>
                  <a:pt x="6850748" y="999851"/>
                </a:lnTo>
                <a:lnTo>
                  <a:pt x="6890794" y="982951"/>
                </a:lnTo>
                <a:lnTo>
                  <a:pt x="6924722" y="956738"/>
                </a:lnTo>
                <a:lnTo>
                  <a:pt x="6950935" y="922810"/>
                </a:lnTo>
                <a:lnTo>
                  <a:pt x="6967835" y="882764"/>
                </a:lnTo>
                <a:lnTo>
                  <a:pt x="6973823" y="838199"/>
                </a:lnTo>
                <a:lnTo>
                  <a:pt x="6973823" y="167639"/>
                </a:lnTo>
                <a:lnTo>
                  <a:pt x="6967835" y="123075"/>
                </a:lnTo>
                <a:lnTo>
                  <a:pt x="6950935" y="83029"/>
                </a:lnTo>
                <a:lnTo>
                  <a:pt x="6924722" y="49101"/>
                </a:lnTo>
                <a:lnTo>
                  <a:pt x="6890794" y="22888"/>
                </a:lnTo>
                <a:lnTo>
                  <a:pt x="6850748" y="5988"/>
                </a:lnTo>
                <a:lnTo>
                  <a:pt x="6806184" y="0"/>
                </a:lnTo>
                <a:close/>
              </a:path>
            </a:pathLst>
          </a:custGeom>
          <a:solidFill>
            <a:srgbClr val="6FAC46"/>
          </a:solidFill>
        </p:spPr>
        <p:txBody>
          <a:bodyPr wrap="square" lIns="0" tIns="0" rIns="0" bIns="0" rtlCol="0"/>
          <a:lstStyle/>
          <a:p>
            <a:endParaRPr/>
          </a:p>
        </p:txBody>
      </p:sp>
      <p:sp>
        <p:nvSpPr>
          <p:cNvPr id="11" name="object 8">
            <a:extLst>
              <a:ext uri="{FF2B5EF4-FFF2-40B4-BE49-F238E27FC236}">
                <a16:creationId xmlns:a16="http://schemas.microsoft.com/office/drawing/2014/main" id="{161B5C95-6D0A-5C9B-A129-337601A72C53}"/>
              </a:ext>
            </a:extLst>
          </p:cNvPr>
          <p:cNvSpPr txBox="1"/>
          <p:nvPr/>
        </p:nvSpPr>
        <p:spPr>
          <a:xfrm>
            <a:off x="2713989" y="1684985"/>
            <a:ext cx="6694170" cy="4790440"/>
          </a:xfrm>
          <a:prstGeom prst="rect">
            <a:avLst/>
          </a:prstGeom>
        </p:spPr>
        <p:txBody>
          <a:bodyPr vert="horz" wrap="square" lIns="0" tIns="12700" rIns="0" bIns="0" rtlCol="0">
            <a:spAutoFit/>
          </a:bodyPr>
          <a:lstStyle/>
          <a:p>
            <a:pPr marL="12700">
              <a:lnSpc>
                <a:spcPts val="2075"/>
              </a:lnSpc>
              <a:spcBef>
                <a:spcPts val="100"/>
              </a:spcBef>
            </a:pPr>
            <a:r>
              <a:rPr sz="1800" dirty="0">
                <a:solidFill>
                  <a:srgbClr val="FFFFFF"/>
                </a:solidFill>
                <a:latin typeface="Calibri"/>
                <a:cs typeface="Calibri"/>
              </a:rPr>
              <a:t>Kirlilik</a:t>
            </a:r>
            <a:r>
              <a:rPr sz="1800" spc="-55" dirty="0">
                <a:solidFill>
                  <a:srgbClr val="FFFFFF"/>
                </a:solidFill>
                <a:latin typeface="Calibri"/>
                <a:cs typeface="Calibri"/>
              </a:rPr>
              <a:t> </a:t>
            </a:r>
            <a:r>
              <a:rPr sz="1800" dirty="0">
                <a:solidFill>
                  <a:srgbClr val="FFFFFF"/>
                </a:solidFill>
                <a:latin typeface="Calibri"/>
                <a:cs typeface="Calibri"/>
              </a:rPr>
              <a:t>ile</a:t>
            </a:r>
            <a:r>
              <a:rPr sz="1800" spc="-50" dirty="0">
                <a:solidFill>
                  <a:srgbClr val="FFFFFF"/>
                </a:solidFill>
                <a:latin typeface="Calibri"/>
                <a:cs typeface="Calibri"/>
              </a:rPr>
              <a:t> </a:t>
            </a:r>
            <a:r>
              <a:rPr sz="1800" dirty="0">
                <a:solidFill>
                  <a:srgbClr val="FFFFFF"/>
                </a:solidFill>
                <a:latin typeface="Calibri"/>
                <a:cs typeface="Calibri"/>
              </a:rPr>
              <a:t>ilgili</a:t>
            </a:r>
            <a:r>
              <a:rPr sz="1800" spc="-50" dirty="0">
                <a:solidFill>
                  <a:srgbClr val="FFFFFF"/>
                </a:solidFill>
                <a:latin typeface="Calibri"/>
                <a:cs typeface="Calibri"/>
              </a:rPr>
              <a:t> </a:t>
            </a:r>
            <a:r>
              <a:rPr sz="1800" dirty="0">
                <a:solidFill>
                  <a:srgbClr val="FFFFFF"/>
                </a:solidFill>
                <a:latin typeface="Calibri"/>
                <a:cs typeface="Calibri"/>
              </a:rPr>
              <a:t>risklere</a:t>
            </a:r>
            <a:r>
              <a:rPr sz="1800" spc="-35" dirty="0">
                <a:solidFill>
                  <a:srgbClr val="FFFFFF"/>
                </a:solidFill>
                <a:latin typeface="Calibri"/>
                <a:cs typeface="Calibri"/>
              </a:rPr>
              <a:t> </a:t>
            </a:r>
            <a:r>
              <a:rPr sz="1800" dirty="0">
                <a:solidFill>
                  <a:srgbClr val="FFFFFF"/>
                </a:solidFill>
                <a:latin typeface="Calibri"/>
                <a:cs typeface="Calibri"/>
              </a:rPr>
              <a:t>ve</a:t>
            </a:r>
            <a:r>
              <a:rPr sz="1800" spc="-70" dirty="0">
                <a:solidFill>
                  <a:srgbClr val="FFFFFF"/>
                </a:solidFill>
                <a:latin typeface="Calibri"/>
                <a:cs typeface="Calibri"/>
              </a:rPr>
              <a:t> </a:t>
            </a:r>
            <a:r>
              <a:rPr sz="1800" dirty="0">
                <a:solidFill>
                  <a:srgbClr val="FFFFFF"/>
                </a:solidFill>
                <a:latin typeface="Calibri"/>
                <a:cs typeface="Calibri"/>
              </a:rPr>
              <a:t>acil</a:t>
            </a:r>
            <a:r>
              <a:rPr sz="1800" spc="-75" dirty="0">
                <a:solidFill>
                  <a:srgbClr val="FFFFFF"/>
                </a:solidFill>
                <a:latin typeface="Calibri"/>
                <a:cs typeface="Calibri"/>
              </a:rPr>
              <a:t> </a:t>
            </a:r>
            <a:r>
              <a:rPr sz="1800" dirty="0">
                <a:solidFill>
                  <a:srgbClr val="FFFFFF"/>
                </a:solidFill>
                <a:latin typeface="Calibri"/>
                <a:cs typeface="Calibri"/>
              </a:rPr>
              <a:t>durumlara</a:t>
            </a:r>
            <a:r>
              <a:rPr sz="1800" spc="-25" dirty="0">
                <a:solidFill>
                  <a:srgbClr val="FFFFFF"/>
                </a:solidFill>
                <a:latin typeface="Calibri"/>
                <a:cs typeface="Calibri"/>
              </a:rPr>
              <a:t> </a:t>
            </a:r>
            <a:r>
              <a:rPr sz="1800" dirty="0">
                <a:solidFill>
                  <a:srgbClr val="FFFFFF"/>
                </a:solidFill>
                <a:latin typeface="Calibri"/>
                <a:cs typeface="Calibri"/>
              </a:rPr>
              <a:t>hazırlıklıyız;</a:t>
            </a:r>
            <a:r>
              <a:rPr sz="1800" spc="-45" dirty="0">
                <a:solidFill>
                  <a:srgbClr val="FFFFFF"/>
                </a:solidFill>
                <a:latin typeface="Calibri"/>
                <a:cs typeface="Calibri"/>
              </a:rPr>
              <a:t> </a:t>
            </a:r>
            <a:r>
              <a:rPr sz="1800" dirty="0">
                <a:solidFill>
                  <a:srgbClr val="FFFFFF"/>
                </a:solidFill>
                <a:latin typeface="Calibri"/>
                <a:cs typeface="Calibri"/>
              </a:rPr>
              <a:t>çevresel</a:t>
            </a:r>
            <a:r>
              <a:rPr sz="1800" spc="-50" dirty="0">
                <a:solidFill>
                  <a:srgbClr val="FFFFFF"/>
                </a:solidFill>
                <a:latin typeface="Calibri"/>
                <a:cs typeface="Calibri"/>
              </a:rPr>
              <a:t> </a:t>
            </a:r>
            <a:r>
              <a:rPr sz="1800" spc="-10" dirty="0">
                <a:solidFill>
                  <a:srgbClr val="FFFFFF"/>
                </a:solidFill>
                <a:latin typeface="Calibri"/>
                <a:cs typeface="Calibri"/>
              </a:rPr>
              <a:t>yasal</a:t>
            </a:r>
            <a:endParaRPr sz="1800" dirty="0">
              <a:latin typeface="Calibri"/>
              <a:cs typeface="Calibri"/>
            </a:endParaRPr>
          </a:p>
          <a:p>
            <a:pPr marL="12700">
              <a:lnSpc>
                <a:spcPts val="2075"/>
              </a:lnSpc>
            </a:pPr>
            <a:r>
              <a:rPr sz="1800" spc="-10" dirty="0">
                <a:solidFill>
                  <a:srgbClr val="FFFFFF"/>
                </a:solidFill>
                <a:latin typeface="Calibri"/>
                <a:cs typeface="Calibri"/>
              </a:rPr>
              <a:t>düzenlemelere</a:t>
            </a:r>
            <a:r>
              <a:rPr sz="1800" spc="-55" dirty="0">
                <a:solidFill>
                  <a:srgbClr val="FFFFFF"/>
                </a:solidFill>
                <a:latin typeface="Calibri"/>
                <a:cs typeface="Calibri"/>
              </a:rPr>
              <a:t> </a:t>
            </a:r>
            <a:r>
              <a:rPr sz="1800" spc="-10" dirty="0">
                <a:solidFill>
                  <a:srgbClr val="FFFFFF"/>
                </a:solidFill>
                <a:latin typeface="Calibri"/>
                <a:cs typeface="Calibri"/>
              </a:rPr>
              <a:t>uyuyoruz.</a:t>
            </a:r>
            <a:endParaRPr sz="1800" dirty="0">
              <a:latin typeface="Calibri"/>
              <a:cs typeface="Calibri"/>
            </a:endParaRPr>
          </a:p>
          <a:p>
            <a:pPr>
              <a:lnSpc>
                <a:spcPct val="100000"/>
              </a:lnSpc>
              <a:spcBef>
                <a:spcPts val="1000"/>
              </a:spcBef>
            </a:pPr>
            <a:endParaRPr sz="1800" dirty="0">
              <a:latin typeface="Calibri"/>
              <a:cs typeface="Calibri"/>
            </a:endParaRPr>
          </a:p>
          <a:p>
            <a:pPr marL="12700">
              <a:lnSpc>
                <a:spcPts val="2075"/>
              </a:lnSpc>
            </a:pPr>
            <a:r>
              <a:rPr sz="1800" dirty="0">
                <a:solidFill>
                  <a:srgbClr val="FFFFFF"/>
                </a:solidFill>
                <a:latin typeface="Calibri"/>
                <a:cs typeface="Calibri"/>
              </a:rPr>
              <a:t>Atık</a:t>
            </a:r>
            <a:r>
              <a:rPr sz="1800" spc="-70" dirty="0">
                <a:solidFill>
                  <a:srgbClr val="FFFFFF"/>
                </a:solidFill>
                <a:latin typeface="Calibri"/>
                <a:cs typeface="Calibri"/>
              </a:rPr>
              <a:t> </a:t>
            </a:r>
            <a:r>
              <a:rPr sz="1800" dirty="0">
                <a:solidFill>
                  <a:srgbClr val="FFFFFF"/>
                </a:solidFill>
                <a:latin typeface="Calibri"/>
                <a:cs typeface="Calibri"/>
              </a:rPr>
              <a:t>ayrıştırma</a:t>
            </a:r>
            <a:r>
              <a:rPr sz="1800" spc="-70" dirty="0">
                <a:solidFill>
                  <a:srgbClr val="FFFFFF"/>
                </a:solidFill>
                <a:latin typeface="Calibri"/>
                <a:cs typeface="Calibri"/>
              </a:rPr>
              <a:t> </a:t>
            </a:r>
            <a:r>
              <a:rPr sz="1800" dirty="0">
                <a:solidFill>
                  <a:srgbClr val="FFFFFF"/>
                </a:solidFill>
                <a:latin typeface="Calibri"/>
                <a:cs typeface="Calibri"/>
              </a:rPr>
              <a:t>ve</a:t>
            </a:r>
            <a:r>
              <a:rPr sz="1800" spc="-60" dirty="0">
                <a:solidFill>
                  <a:srgbClr val="FFFFFF"/>
                </a:solidFill>
                <a:latin typeface="Calibri"/>
                <a:cs typeface="Calibri"/>
              </a:rPr>
              <a:t> </a:t>
            </a:r>
            <a:r>
              <a:rPr sz="1800" dirty="0">
                <a:solidFill>
                  <a:srgbClr val="FFFFFF"/>
                </a:solidFill>
                <a:latin typeface="Calibri"/>
                <a:cs typeface="Calibri"/>
              </a:rPr>
              <a:t>atık</a:t>
            </a:r>
            <a:r>
              <a:rPr sz="1800" spc="-60" dirty="0">
                <a:solidFill>
                  <a:srgbClr val="FFFFFF"/>
                </a:solidFill>
                <a:latin typeface="Calibri"/>
                <a:cs typeface="Calibri"/>
              </a:rPr>
              <a:t> </a:t>
            </a:r>
            <a:r>
              <a:rPr sz="1800" dirty="0">
                <a:solidFill>
                  <a:srgbClr val="FFFFFF"/>
                </a:solidFill>
                <a:latin typeface="Calibri"/>
                <a:cs typeface="Calibri"/>
              </a:rPr>
              <a:t>miktarlarının</a:t>
            </a:r>
            <a:r>
              <a:rPr sz="1800" spc="-65" dirty="0">
                <a:solidFill>
                  <a:srgbClr val="FFFFFF"/>
                </a:solidFill>
                <a:latin typeface="Calibri"/>
                <a:cs typeface="Calibri"/>
              </a:rPr>
              <a:t> </a:t>
            </a:r>
            <a:r>
              <a:rPr sz="1800" dirty="0">
                <a:solidFill>
                  <a:srgbClr val="FFFFFF"/>
                </a:solidFill>
                <a:latin typeface="Calibri"/>
                <a:cs typeface="Calibri"/>
              </a:rPr>
              <a:t>azaltılması,</a:t>
            </a:r>
            <a:r>
              <a:rPr sz="1800" spc="-70" dirty="0">
                <a:solidFill>
                  <a:srgbClr val="FFFFFF"/>
                </a:solidFill>
                <a:latin typeface="Calibri"/>
                <a:cs typeface="Calibri"/>
              </a:rPr>
              <a:t> </a:t>
            </a:r>
            <a:r>
              <a:rPr sz="1800" dirty="0">
                <a:solidFill>
                  <a:srgbClr val="FFFFFF"/>
                </a:solidFill>
                <a:latin typeface="Calibri"/>
                <a:cs typeface="Calibri"/>
              </a:rPr>
              <a:t>doğal</a:t>
            </a:r>
            <a:r>
              <a:rPr sz="1800" spc="-75" dirty="0">
                <a:solidFill>
                  <a:srgbClr val="FFFFFF"/>
                </a:solidFill>
                <a:latin typeface="Calibri"/>
                <a:cs typeface="Calibri"/>
              </a:rPr>
              <a:t> </a:t>
            </a:r>
            <a:r>
              <a:rPr sz="1800" dirty="0">
                <a:solidFill>
                  <a:srgbClr val="FFFFFF"/>
                </a:solidFill>
                <a:latin typeface="Calibri"/>
                <a:cs typeface="Calibri"/>
              </a:rPr>
              <a:t>kaynakların</a:t>
            </a:r>
            <a:r>
              <a:rPr sz="1800" spc="-60" dirty="0">
                <a:solidFill>
                  <a:srgbClr val="FFFFFF"/>
                </a:solidFill>
                <a:latin typeface="Calibri"/>
                <a:cs typeface="Calibri"/>
              </a:rPr>
              <a:t> </a:t>
            </a:r>
            <a:r>
              <a:rPr sz="1800" spc="-10" dirty="0">
                <a:solidFill>
                  <a:srgbClr val="FFFFFF"/>
                </a:solidFill>
                <a:latin typeface="Calibri"/>
                <a:cs typeface="Calibri"/>
              </a:rPr>
              <a:t>verimli</a:t>
            </a:r>
            <a:endParaRPr sz="1800" dirty="0">
              <a:latin typeface="Calibri"/>
              <a:cs typeface="Calibri"/>
            </a:endParaRPr>
          </a:p>
          <a:p>
            <a:pPr marL="12700">
              <a:lnSpc>
                <a:spcPts val="1980"/>
              </a:lnSpc>
            </a:pPr>
            <a:r>
              <a:rPr sz="1800" dirty="0">
                <a:solidFill>
                  <a:srgbClr val="FFFFFF"/>
                </a:solidFill>
                <a:latin typeface="Calibri"/>
                <a:cs typeface="Calibri"/>
              </a:rPr>
              <a:t>kullanılması</a:t>
            </a:r>
            <a:r>
              <a:rPr sz="1800" spc="-35" dirty="0">
                <a:solidFill>
                  <a:srgbClr val="FFFFFF"/>
                </a:solidFill>
                <a:latin typeface="Calibri"/>
                <a:cs typeface="Calibri"/>
              </a:rPr>
              <a:t> </a:t>
            </a:r>
            <a:r>
              <a:rPr sz="1800" dirty="0">
                <a:solidFill>
                  <a:srgbClr val="FFFFFF"/>
                </a:solidFill>
                <a:latin typeface="Calibri"/>
                <a:cs typeface="Calibri"/>
              </a:rPr>
              <a:t>vb.</a:t>
            </a:r>
            <a:r>
              <a:rPr sz="1800" spc="-60" dirty="0">
                <a:solidFill>
                  <a:srgbClr val="FFFFFF"/>
                </a:solidFill>
                <a:latin typeface="Calibri"/>
                <a:cs typeface="Calibri"/>
              </a:rPr>
              <a:t> </a:t>
            </a:r>
            <a:r>
              <a:rPr sz="1800" spc="-10" dirty="0">
                <a:solidFill>
                  <a:srgbClr val="FFFFFF"/>
                </a:solidFill>
                <a:latin typeface="Calibri"/>
                <a:cs typeface="Calibri"/>
              </a:rPr>
              <a:t>faaliyetlerle</a:t>
            </a:r>
            <a:r>
              <a:rPr sz="1800" spc="-50" dirty="0">
                <a:solidFill>
                  <a:srgbClr val="FFFFFF"/>
                </a:solidFill>
                <a:latin typeface="Calibri"/>
                <a:cs typeface="Calibri"/>
              </a:rPr>
              <a:t> </a:t>
            </a:r>
            <a:r>
              <a:rPr sz="1800" dirty="0">
                <a:solidFill>
                  <a:srgbClr val="FFFFFF"/>
                </a:solidFill>
                <a:latin typeface="Calibri"/>
                <a:cs typeface="Calibri"/>
              </a:rPr>
              <a:t>sürekli</a:t>
            </a:r>
            <a:r>
              <a:rPr sz="1800" spc="-25" dirty="0">
                <a:solidFill>
                  <a:srgbClr val="FFFFFF"/>
                </a:solidFill>
                <a:latin typeface="Calibri"/>
                <a:cs typeface="Calibri"/>
              </a:rPr>
              <a:t> </a:t>
            </a:r>
            <a:r>
              <a:rPr sz="1800" dirty="0">
                <a:solidFill>
                  <a:srgbClr val="FFFFFF"/>
                </a:solidFill>
                <a:latin typeface="Calibri"/>
                <a:cs typeface="Calibri"/>
              </a:rPr>
              <a:t>çevresel</a:t>
            </a:r>
            <a:r>
              <a:rPr sz="1800" spc="-50" dirty="0">
                <a:solidFill>
                  <a:srgbClr val="FFFFFF"/>
                </a:solidFill>
                <a:latin typeface="Calibri"/>
                <a:cs typeface="Calibri"/>
              </a:rPr>
              <a:t> </a:t>
            </a:r>
            <a:r>
              <a:rPr sz="1800" spc="-10" dirty="0">
                <a:solidFill>
                  <a:srgbClr val="FFFFFF"/>
                </a:solidFill>
                <a:latin typeface="Calibri"/>
                <a:cs typeface="Calibri"/>
              </a:rPr>
              <a:t>performansımızı</a:t>
            </a:r>
            <a:endParaRPr sz="1800" dirty="0">
              <a:latin typeface="Calibri"/>
              <a:cs typeface="Calibri"/>
            </a:endParaRPr>
          </a:p>
          <a:p>
            <a:pPr marL="12700">
              <a:lnSpc>
                <a:spcPts val="2065"/>
              </a:lnSpc>
            </a:pPr>
            <a:r>
              <a:rPr sz="1800" spc="-10" dirty="0">
                <a:solidFill>
                  <a:srgbClr val="FFFFFF"/>
                </a:solidFill>
                <a:latin typeface="Calibri"/>
                <a:cs typeface="Calibri"/>
              </a:rPr>
              <a:t>iyileştiriyoruz.</a:t>
            </a:r>
            <a:endParaRPr sz="1800" dirty="0">
              <a:latin typeface="Calibri"/>
              <a:cs typeface="Calibri"/>
            </a:endParaRPr>
          </a:p>
          <a:p>
            <a:pPr>
              <a:lnSpc>
                <a:spcPct val="100000"/>
              </a:lnSpc>
              <a:spcBef>
                <a:spcPts val="2000"/>
              </a:spcBef>
            </a:pPr>
            <a:endParaRPr sz="1800" dirty="0">
              <a:latin typeface="Calibri"/>
              <a:cs typeface="Calibri"/>
            </a:endParaRPr>
          </a:p>
          <a:p>
            <a:pPr marL="64135">
              <a:lnSpc>
                <a:spcPct val="100000"/>
              </a:lnSpc>
            </a:pPr>
            <a:r>
              <a:rPr sz="1800" dirty="0">
                <a:solidFill>
                  <a:srgbClr val="FFFFFF"/>
                </a:solidFill>
                <a:latin typeface="Calibri"/>
                <a:cs typeface="Calibri"/>
              </a:rPr>
              <a:t>Atıkların</a:t>
            </a:r>
            <a:r>
              <a:rPr sz="1800" spc="-55" dirty="0">
                <a:solidFill>
                  <a:srgbClr val="FFFFFF"/>
                </a:solidFill>
                <a:latin typeface="Calibri"/>
                <a:cs typeface="Calibri"/>
              </a:rPr>
              <a:t> </a:t>
            </a:r>
            <a:r>
              <a:rPr sz="1800" dirty="0">
                <a:solidFill>
                  <a:srgbClr val="FFFFFF"/>
                </a:solidFill>
                <a:latin typeface="Calibri"/>
                <a:cs typeface="Calibri"/>
              </a:rPr>
              <a:t>geri</a:t>
            </a:r>
            <a:r>
              <a:rPr sz="1800" spc="-75" dirty="0">
                <a:solidFill>
                  <a:srgbClr val="FFFFFF"/>
                </a:solidFill>
                <a:latin typeface="Calibri"/>
                <a:cs typeface="Calibri"/>
              </a:rPr>
              <a:t> </a:t>
            </a:r>
            <a:r>
              <a:rPr sz="1800" spc="-10" dirty="0">
                <a:solidFill>
                  <a:srgbClr val="FFFFFF"/>
                </a:solidFill>
                <a:latin typeface="Calibri"/>
                <a:cs typeface="Calibri"/>
              </a:rPr>
              <a:t>dönüşüm/bertaraf</a:t>
            </a:r>
            <a:r>
              <a:rPr sz="1800" spc="-40" dirty="0">
                <a:solidFill>
                  <a:srgbClr val="FFFFFF"/>
                </a:solidFill>
                <a:latin typeface="Calibri"/>
                <a:cs typeface="Calibri"/>
              </a:rPr>
              <a:t> </a:t>
            </a:r>
            <a:r>
              <a:rPr sz="1800" dirty="0">
                <a:solidFill>
                  <a:srgbClr val="FFFFFF"/>
                </a:solidFill>
                <a:latin typeface="Calibri"/>
                <a:cs typeface="Calibri"/>
              </a:rPr>
              <a:t>aşamasına</a:t>
            </a:r>
            <a:r>
              <a:rPr sz="1800" spc="-65" dirty="0">
                <a:solidFill>
                  <a:srgbClr val="FFFFFF"/>
                </a:solidFill>
                <a:latin typeface="Calibri"/>
                <a:cs typeface="Calibri"/>
              </a:rPr>
              <a:t> </a:t>
            </a:r>
            <a:r>
              <a:rPr sz="1800" dirty="0">
                <a:solidFill>
                  <a:srgbClr val="FFFFFF"/>
                </a:solidFill>
                <a:latin typeface="Calibri"/>
                <a:cs typeface="Calibri"/>
              </a:rPr>
              <a:t>kadar</a:t>
            </a:r>
            <a:r>
              <a:rPr sz="1800" spc="-80" dirty="0">
                <a:solidFill>
                  <a:srgbClr val="FFFFFF"/>
                </a:solidFill>
                <a:latin typeface="Calibri"/>
                <a:cs typeface="Calibri"/>
              </a:rPr>
              <a:t> </a:t>
            </a:r>
            <a:r>
              <a:rPr sz="1800" dirty="0">
                <a:solidFill>
                  <a:srgbClr val="FFFFFF"/>
                </a:solidFill>
                <a:latin typeface="Calibri"/>
                <a:cs typeface="Calibri"/>
              </a:rPr>
              <a:t>takibini</a:t>
            </a:r>
            <a:r>
              <a:rPr sz="1800" spc="-50" dirty="0">
                <a:solidFill>
                  <a:srgbClr val="FFFFFF"/>
                </a:solidFill>
                <a:latin typeface="Calibri"/>
                <a:cs typeface="Calibri"/>
              </a:rPr>
              <a:t> </a:t>
            </a:r>
            <a:r>
              <a:rPr sz="1800" spc="-10" dirty="0">
                <a:solidFill>
                  <a:srgbClr val="FFFFFF"/>
                </a:solidFill>
                <a:latin typeface="Calibri"/>
                <a:cs typeface="Calibri"/>
              </a:rPr>
              <a:t>yapıyoruz.</a:t>
            </a:r>
            <a:endParaRPr sz="1800" dirty="0">
              <a:latin typeface="Calibri"/>
              <a:cs typeface="Calibri"/>
            </a:endParaRPr>
          </a:p>
          <a:p>
            <a:pPr>
              <a:lnSpc>
                <a:spcPct val="100000"/>
              </a:lnSpc>
            </a:pPr>
            <a:endParaRPr sz="1800" dirty="0">
              <a:latin typeface="Calibri"/>
              <a:cs typeface="Calibri"/>
            </a:endParaRPr>
          </a:p>
          <a:p>
            <a:pPr>
              <a:lnSpc>
                <a:spcPct val="100000"/>
              </a:lnSpc>
              <a:spcBef>
                <a:spcPts val="795"/>
              </a:spcBef>
            </a:pPr>
            <a:endParaRPr sz="1800" dirty="0">
              <a:latin typeface="Calibri"/>
              <a:cs typeface="Calibri"/>
            </a:endParaRPr>
          </a:p>
          <a:p>
            <a:pPr marL="64135">
              <a:lnSpc>
                <a:spcPts val="2075"/>
              </a:lnSpc>
              <a:spcBef>
                <a:spcPts val="5"/>
              </a:spcBef>
            </a:pPr>
            <a:r>
              <a:rPr sz="1800" spc="-10" dirty="0">
                <a:solidFill>
                  <a:srgbClr val="FFFFFF"/>
                </a:solidFill>
                <a:latin typeface="Calibri"/>
                <a:cs typeface="Calibri"/>
              </a:rPr>
              <a:t>Otelimizde</a:t>
            </a:r>
            <a:r>
              <a:rPr sz="1800" spc="-50" dirty="0">
                <a:solidFill>
                  <a:srgbClr val="FFFFFF"/>
                </a:solidFill>
                <a:latin typeface="Calibri"/>
                <a:cs typeface="Calibri"/>
              </a:rPr>
              <a:t> </a:t>
            </a:r>
            <a:r>
              <a:rPr sz="1800" dirty="0">
                <a:solidFill>
                  <a:srgbClr val="FFFFFF"/>
                </a:solidFill>
                <a:latin typeface="Calibri"/>
                <a:cs typeface="Calibri"/>
              </a:rPr>
              <a:t>enerji</a:t>
            </a:r>
            <a:r>
              <a:rPr sz="1800" spc="-35" dirty="0">
                <a:solidFill>
                  <a:srgbClr val="FFFFFF"/>
                </a:solidFill>
                <a:latin typeface="Calibri"/>
                <a:cs typeface="Calibri"/>
              </a:rPr>
              <a:t> </a:t>
            </a:r>
            <a:r>
              <a:rPr sz="1800" dirty="0">
                <a:solidFill>
                  <a:srgbClr val="FFFFFF"/>
                </a:solidFill>
                <a:latin typeface="Calibri"/>
                <a:cs typeface="Calibri"/>
              </a:rPr>
              <a:t>ve</a:t>
            </a:r>
            <a:r>
              <a:rPr sz="1800" spc="-70" dirty="0">
                <a:solidFill>
                  <a:srgbClr val="FFFFFF"/>
                </a:solidFill>
                <a:latin typeface="Calibri"/>
                <a:cs typeface="Calibri"/>
              </a:rPr>
              <a:t> </a:t>
            </a:r>
            <a:r>
              <a:rPr sz="1800" dirty="0">
                <a:solidFill>
                  <a:srgbClr val="FFFFFF"/>
                </a:solidFill>
                <a:latin typeface="Calibri"/>
                <a:cs typeface="Calibri"/>
              </a:rPr>
              <a:t>su</a:t>
            </a:r>
            <a:r>
              <a:rPr sz="1800" spc="-50" dirty="0">
                <a:solidFill>
                  <a:srgbClr val="FFFFFF"/>
                </a:solidFill>
                <a:latin typeface="Calibri"/>
                <a:cs typeface="Calibri"/>
              </a:rPr>
              <a:t> </a:t>
            </a:r>
            <a:r>
              <a:rPr sz="1800" dirty="0">
                <a:solidFill>
                  <a:srgbClr val="FFFFFF"/>
                </a:solidFill>
                <a:latin typeface="Calibri"/>
                <a:cs typeface="Calibri"/>
              </a:rPr>
              <a:t>tasarrufu</a:t>
            </a:r>
            <a:r>
              <a:rPr sz="1800" spc="-50" dirty="0">
                <a:solidFill>
                  <a:srgbClr val="FFFFFF"/>
                </a:solidFill>
                <a:latin typeface="Calibri"/>
                <a:cs typeface="Calibri"/>
              </a:rPr>
              <a:t> </a:t>
            </a:r>
            <a:r>
              <a:rPr sz="1800" dirty="0">
                <a:solidFill>
                  <a:srgbClr val="FFFFFF"/>
                </a:solidFill>
                <a:latin typeface="Calibri"/>
                <a:cs typeface="Calibri"/>
              </a:rPr>
              <a:t>sistemleri</a:t>
            </a:r>
            <a:r>
              <a:rPr sz="1800" spc="-10" dirty="0">
                <a:solidFill>
                  <a:srgbClr val="FFFFFF"/>
                </a:solidFill>
                <a:latin typeface="Calibri"/>
                <a:cs typeface="Calibri"/>
              </a:rPr>
              <a:t> kullanıyoruz</a:t>
            </a:r>
            <a:r>
              <a:rPr sz="1800" spc="-40" dirty="0">
                <a:solidFill>
                  <a:srgbClr val="FFFFFF"/>
                </a:solidFill>
                <a:latin typeface="Calibri"/>
                <a:cs typeface="Calibri"/>
              </a:rPr>
              <a:t> </a:t>
            </a:r>
            <a:r>
              <a:rPr sz="1800" spc="-25" dirty="0">
                <a:solidFill>
                  <a:srgbClr val="FFFFFF"/>
                </a:solidFill>
                <a:latin typeface="Calibri"/>
                <a:cs typeface="Calibri"/>
              </a:rPr>
              <a:t>ve</a:t>
            </a:r>
            <a:endParaRPr sz="1800" dirty="0">
              <a:latin typeface="Calibri"/>
              <a:cs typeface="Calibri"/>
            </a:endParaRPr>
          </a:p>
          <a:p>
            <a:pPr marL="12700">
              <a:lnSpc>
                <a:spcPts val="2075"/>
              </a:lnSpc>
            </a:pPr>
            <a:r>
              <a:rPr sz="1800" dirty="0">
                <a:solidFill>
                  <a:srgbClr val="FFFFFF"/>
                </a:solidFill>
                <a:latin typeface="Calibri"/>
                <a:cs typeface="Calibri"/>
              </a:rPr>
              <a:t>çalışanlarımızı</a:t>
            </a:r>
            <a:r>
              <a:rPr sz="1800" spc="-55" dirty="0">
                <a:solidFill>
                  <a:srgbClr val="FFFFFF"/>
                </a:solidFill>
                <a:latin typeface="Calibri"/>
                <a:cs typeface="Calibri"/>
              </a:rPr>
              <a:t> </a:t>
            </a:r>
            <a:r>
              <a:rPr sz="1800" dirty="0">
                <a:solidFill>
                  <a:srgbClr val="FFFFFF"/>
                </a:solidFill>
                <a:latin typeface="Calibri"/>
                <a:cs typeface="Calibri"/>
              </a:rPr>
              <a:t>bu</a:t>
            </a:r>
            <a:r>
              <a:rPr sz="1800" spc="-60" dirty="0">
                <a:solidFill>
                  <a:srgbClr val="FFFFFF"/>
                </a:solidFill>
                <a:latin typeface="Calibri"/>
                <a:cs typeface="Calibri"/>
              </a:rPr>
              <a:t> </a:t>
            </a:r>
            <a:r>
              <a:rPr sz="1800" spc="-10" dirty="0">
                <a:solidFill>
                  <a:srgbClr val="FFFFFF"/>
                </a:solidFill>
                <a:latin typeface="Calibri"/>
                <a:cs typeface="Calibri"/>
              </a:rPr>
              <a:t>konularda</a:t>
            </a:r>
            <a:r>
              <a:rPr sz="1800" spc="-30" dirty="0">
                <a:solidFill>
                  <a:srgbClr val="FFFFFF"/>
                </a:solidFill>
                <a:latin typeface="Calibri"/>
                <a:cs typeface="Calibri"/>
              </a:rPr>
              <a:t> </a:t>
            </a:r>
            <a:r>
              <a:rPr sz="1800" spc="-10" dirty="0">
                <a:solidFill>
                  <a:srgbClr val="FFFFFF"/>
                </a:solidFill>
                <a:latin typeface="Calibri"/>
                <a:cs typeface="Calibri"/>
              </a:rPr>
              <a:t>eğitiyoruz.</a:t>
            </a:r>
            <a:endParaRPr sz="1800" dirty="0">
              <a:latin typeface="Calibri"/>
              <a:cs typeface="Calibri"/>
            </a:endParaRPr>
          </a:p>
          <a:p>
            <a:pPr>
              <a:lnSpc>
                <a:spcPct val="100000"/>
              </a:lnSpc>
              <a:spcBef>
                <a:spcPts val="1985"/>
              </a:spcBef>
            </a:pPr>
            <a:endParaRPr sz="1800" dirty="0">
              <a:latin typeface="Calibri"/>
              <a:cs typeface="Calibri"/>
            </a:endParaRPr>
          </a:p>
          <a:p>
            <a:pPr marL="64135">
              <a:lnSpc>
                <a:spcPts val="2075"/>
              </a:lnSpc>
            </a:pPr>
            <a:r>
              <a:rPr sz="1800" dirty="0">
                <a:solidFill>
                  <a:srgbClr val="FFFFFF"/>
                </a:solidFill>
                <a:latin typeface="Calibri"/>
                <a:cs typeface="Calibri"/>
              </a:rPr>
              <a:t>Çalışanlarımızı</a:t>
            </a:r>
            <a:r>
              <a:rPr sz="1800" spc="-95" dirty="0">
                <a:solidFill>
                  <a:srgbClr val="FFFFFF"/>
                </a:solidFill>
                <a:latin typeface="Calibri"/>
                <a:cs typeface="Calibri"/>
              </a:rPr>
              <a:t> </a:t>
            </a:r>
            <a:r>
              <a:rPr sz="1800" spc="-10" dirty="0">
                <a:solidFill>
                  <a:srgbClr val="FFFFFF"/>
                </a:solidFill>
                <a:latin typeface="Calibri"/>
                <a:cs typeface="Calibri"/>
              </a:rPr>
              <a:t>tehlikeli</a:t>
            </a:r>
            <a:r>
              <a:rPr sz="1800" spc="-75" dirty="0">
                <a:solidFill>
                  <a:srgbClr val="FFFFFF"/>
                </a:solidFill>
                <a:latin typeface="Calibri"/>
                <a:cs typeface="Calibri"/>
              </a:rPr>
              <a:t> </a:t>
            </a:r>
            <a:r>
              <a:rPr sz="1800" dirty="0">
                <a:solidFill>
                  <a:srgbClr val="FFFFFF"/>
                </a:solidFill>
                <a:latin typeface="Calibri"/>
                <a:cs typeface="Calibri"/>
              </a:rPr>
              <a:t>kimyasalların</a:t>
            </a:r>
            <a:r>
              <a:rPr sz="1800" spc="-95" dirty="0">
                <a:solidFill>
                  <a:srgbClr val="FFFFFF"/>
                </a:solidFill>
                <a:latin typeface="Calibri"/>
                <a:cs typeface="Calibri"/>
              </a:rPr>
              <a:t> </a:t>
            </a:r>
            <a:r>
              <a:rPr sz="1800" dirty="0">
                <a:solidFill>
                  <a:srgbClr val="FFFFFF"/>
                </a:solidFill>
                <a:latin typeface="Calibri"/>
                <a:cs typeface="Calibri"/>
              </a:rPr>
              <a:t>dökülmesi</a:t>
            </a:r>
            <a:r>
              <a:rPr sz="1800" spc="-95" dirty="0">
                <a:solidFill>
                  <a:srgbClr val="FFFFFF"/>
                </a:solidFill>
                <a:latin typeface="Calibri"/>
                <a:cs typeface="Calibri"/>
              </a:rPr>
              <a:t> </a:t>
            </a:r>
            <a:r>
              <a:rPr sz="1800" dirty="0">
                <a:solidFill>
                  <a:srgbClr val="FFFFFF"/>
                </a:solidFill>
                <a:latin typeface="Calibri"/>
                <a:cs typeface="Calibri"/>
              </a:rPr>
              <a:t>durumunda</a:t>
            </a:r>
            <a:r>
              <a:rPr sz="1800" spc="-50" dirty="0">
                <a:solidFill>
                  <a:srgbClr val="FFFFFF"/>
                </a:solidFill>
                <a:latin typeface="Calibri"/>
                <a:cs typeface="Calibri"/>
              </a:rPr>
              <a:t> </a:t>
            </a:r>
            <a:r>
              <a:rPr sz="1800" spc="-10" dirty="0">
                <a:solidFill>
                  <a:srgbClr val="FFFFFF"/>
                </a:solidFill>
                <a:latin typeface="Calibri"/>
                <a:cs typeface="Calibri"/>
              </a:rPr>
              <a:t>alacakları</a:t>
            </a:r>
            <a:endParaRPr sz="1800" dirty="0">
              <a:latin typeface="Calibri"/>
              <a:cs typeface="Calibri"/>
            </a:endParaRPr>
          </a:p>
          <a:p>
            <a:pPr marL="12700">
              <a:lnSpc>
                <a:spcPts val="2075"/>
              </a:lnSpc>
            </a:pPr>
            <a:r>
              <a:rPr sz="1800" dirty="0">
                <a:solidFill>
                  <a:srgbClr val="FFFFFF"/>
                </a:solidFill>
                <a:latin typeface="Calibri"/>
                <a:cs typeface="Calibri"/>
              </a:rPr>
              <a:t>tedbirler</a:t>
            </a:r>
            <a:r>
              <a:rPr sz="1800" spc="-75" dirty="0">
                <a:solidFill>
                  <a:srgbClr val="FFFFFF"/>
                </a:solidFill>
                <a:latin typeface="Calibri"/>
                <a:cs typeface="Calibri"/>
              </a:rPr>
              <a:t> </a:t>
            </a:r>
            <a:r>
              <a:rPr sz="1800" spc="-10" dirty="0">
                <a:solidFill>
                  <a:srgbClr val="FFFFFF"/>
                </a:solidFill>
                <a:latin typeface="Calibri"/>
                <a:cs typeface="Calibri"/>
              </a:rPr>
              <a:t>konusunda</a:t>
            </a:r>
            <a:r>
              <a:rPr sz="1800" spc="-55" dirty="0">
                <a:solidFill>
                  <a:srgbClr val="FFFFFF"/>
                </a:solidFill>
                <a:latin typeface="Calibri"/>
                <a:cs typeface="Calibri"/>
              </a:rPr>
              <a:t> </a:t>
            </a:r>
            <a:r>
              <a:rPr sz="1800" dirty="0">
                <a:solidFill>
                  <a:srgbClr val="FFFFFF"/>
                </a:solidFill>
                <a:latin typeface="Calibri"/>
                <a:cs typeface="Calibri"/>
              </a:rPr>
              <a:t>eğitimlerini</a:t>
            </a:r>
            <a:r>
              <a:rPr sz="1800" spc="-75" dirty="0">
                <a:solidFill>
                  <a:srgbClr val="FFFFFF"/>
                </a:solidFill>
                <a:latin typeface="Calibri"/>
                <a:cs typeface="Calibri"/>
              </a:rPr>
              <a:t> </a:t>
            </a:r>
            <a:r>
              <a:rPr sz="1800" spc="-10" dirty="0">
                <a:solidFill>
                  <a:srgbClr val="FFFFFF"/>
                </a:solidFill>
                <a:latin typeface="Calibri"/>
                <a:cs typeface="Calibri"/>
              </a:rPr>
              <a:t>veriyoruz.</a:t>
            </a:r>
            <a:endParaRPr sz="1800" dirty="0">
              <a:latin typeface="Calibri"/>
              <a:cs typeface="Calibri"/>
            </a:endParaRPr>
          </a:p>
        </p:txBody>
      </p:sp>
    </p:spTree>
    <p:extLst>
      <p:ext uri="{BB962C8B-B14F-4D97-AF65-F5344CB8AC3E}">
        <p14:creationId xmlns:p14="http://schemas.microsoft.com/office/powerpoint/2010/main" val="350813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1EFAA1-0E8E-0368-132F-44C20BA319D6}"/>
              </a:ext>
            </a:extLst>
          </p:cNvPr>
          <p:cNvSpPr>
            <a:spLocks noGrp="1"/>
          </p:cNvSpPr>
          <p:nvPr>
            <p:ph idx="1"/>
          </p:nvPr>
        </p:nvSpPr>
        <p:spPr>
          <a:xfrm>
            <a:off x="684212" y="685800"/>
            <a:ext cx="8534400" cy="631723"/>
          </a:xfrm>
        </p:spPr>
        <p:txBody>
          <a:bodyPr/>
          <a:lstStyle/>
          <a:p>
            <a:r>
              <a:rPr lang="tr-TR" spc="-10" dirty="0">
                <a:solidFill>
                  <a:schemeClr val="tx1"/>
                </a:solidFill>
                <a:latin typeface="Calibri Light"/>
                <a:cs typeface="Calibri Light"/>
              </a:rPr>
              <a:t>BİYOÇEŞİTLİLİK : </a:t>
            </a:r>
            <a:endParaRPr lang="tr-TR" dirty="0">
              <a:solidFill>
                <a:schemeClr val="tx1"/>
              </a:solidFill>
            </a:endParaRPr>
          </a:p>
        </p:txBody>
      </p:sp>
      <p:sp>
        <p:nvSpPr>
          <p:cNvPr id="5" name="Metin kutusu 4">
            <a:extLst>
              <a:ext uri="{FF2B5EF4-FFF2-40B4-BE49-F238E27FC236}">
                <a16:creationId xmlns:a16="http://schemas.microsoft.com/office/drawing/2014/main" id="{A63253C8-592D-A123-205F-D2D26A29E27E}"/>
              </a:ext>
            </a:extLst>
          </p:cNvPr>
          <p:cNvSpPr txBox="1"/>
          <p:nvPr/>
        </p:nvSpPr>
        <p:spPr>
          <a:xfrm>
            <a:off x="684212" y="1827980"/>
            <a:ext cx="6110748" cy="1338828"/>
          </a:xfrm>
          <a:prstGeom prst="rect">
            <a:avLst/>
          </a:prstGeom>
          <a:noFill/>
        </p:spPr>
        <p:txBody>
          <a:bodyPr wrap="square">
            <a:spAutoFit/>
          </a:bodyPr>
          <a:lstStyle/>
          <a:p>
            <a:pPr marL="91440" marR="85090" algn="just">
              <a:lnSpc>
                <a:spcPct val="90100"/>
              </a:lnSpc>
              <a:spcBef>
                <a:spcPts val="1960"/>
              </a:spcBef>
            </a:pPr>
            <a:r>
              <a:rPr lang="tr-TR" sz="1800" dirty="0">
                <a:latin typeface="Calibri"/>
                <a:cs typeface="Calibri"/>
              </a:rPr>
              <a:t>Biyoçeşitlilik,</a:t>
            </a:r>
            <a:r>
              <a:rPr lang="tr-TR" sz="1800" spc="25" dirty="0">
                <a:latin typeface="Calibri"/>
                <a:cs typeface="Calibri"/>
              </a:rPr>
              <a:t> </a:t>
            </a:r>
            <a:r>
              <a:rPr lang="tr-TR" sz="1800" dirty="0">
                <a:latin typeface="Calibri"/>
                <a:cs typeface="Calibri"/>
              </a:rPr>
              <a:t>tüm</a:t>
            </a:r>
            <a:r>
              <a:rPr lang="tr-TR" sz="1800" spc="15" dirty="0">
                <a:latin typeface="Calibri"/>
                <a:cs typeface="Calibri"/>
              </a:rPr>
              <a:t> </a:t>
            </a:r>
            <a:r>
              <a:rPr lang="tr-TR" sz="1800" dirty="0">
                <a:latin typeface="Calibri"/>
                <a:cs typeface="Calibri"/>
              </a:rPr>
              <a:t>dünyadaki</a:t>
            </a:r>
            <a:r>
              <a:rPr lang="tr-TR" sz="1800" spc="15" dirty="0">
                <a:latin typeface="Calibri"/>
                <a:cs typeface="Calibri"/>
              </a:rPr>
              <a:t> </a:t>
            </a:r>
            <a:r>
              <a:rPr lang="tr-TR" sz="1800" dirty="0">
                <a:latin typeface="Calibri"/>
                <a:cs typeface="Calibri"/>
              </a:rPr>
              <a:t>yaşam</a:t>
            </a:r>
            <a:r>
              <a:rPr lang="tr-TR" sz="1800" spc="20" dirty="0">
                <a:latin typeface="Calibri"/>
                <a:cs typeface="Calibri"/>
              </a:rPr>
              <a:t> </a:t>
            </a:r>
            <a:r>
              <a:rPr lang="tr-TR" sz="1800" dirty="0">
                <a:latin typeface="Calibri"/>
                <a:cs typeface="Calibri"/>
              </a:rPr>
              <a:t>formlarının</a:t>
            </a:r>
            <a:r>
              <a:rPr lang="tr-TR" sz="1800" spc="35" dirty="0">
                <a:latin typeface="Calibri"/>
                <a:cs typeface="Calibri"/>
              </a:rPr>
              <a:t> </a:t>
            </a:r>
            <a:r>
              <a:rPr lang="tr-TR" sz="1800" spc="-10" dirty="0">
                <a:latin typeface="Calibri"/>
                <a:cs typeface="Calibri"/>
              </a:rPr>
              <a:t>çeşitliliğini </a:t>
            </a:r>
            <a:r>
              <a:rPr lang="tr-TR" sz="1800" dirty="0">
                <a:latin typeface="Calibri"/>
                <a:cs typeface="Calibri"/>
              </a:rPr>
              <a:t>ve</a:t>
            </a:r>
            <a:r>
              <a:rPr lang="tr-TR" sz="1800" spc="114" dirty="0">
                <a:latin typeface="Calibri"/>
                <a:cs typeface="Calibri"/>
              </a:rPr>
              <a:t>  </a:t>
            </a:r>
            <a:r>
              <a:rPr lang="tr-TR" sz="1800" dirty="0">
                <a:latin typeface="Calibri"/>
                <a:cs typeface="Calibri"/>
              </a:rPr>
              <a:t>bunların</a:t>
            </a:r>
            <a:r>
              <a:rPr lang="tr-TR" sz="1800" spc="130" dirty="0">
                <a:latin typeface="Calibri"/>
                <a:cs typeface="Calibri"/>
              </a:rPr>
              <a:t>  </a:t>
            </a:r>
            <a:r>
              <a:rPr lang="tr-TR" sz="1800" dirty="0">
                <a:latin typeface="Calibri"/>
                <a:cs typeface="Calibri"/>
              </a:rPr>
              <a:t>parçası</a:t>
            </a:r>
            <a:r>
              <a:rPr lang="tr-TR" sz="1800" spc="114" dirty="0">
                <a:latin typeface="Calibri"/>
                <a:cs typeface="Calibri"/>
              </a:rPr>
              <a:t>  </a:t>
            </a:r>
            <a:r>
              <a:rPr lang="tr-TR" sz="1800" dirty="0">
                <a:latin typeface="Calibri"/>
                <a:cs typeface="Calibri"/>
              </a:rPr>
              <a:t>olan</a:t>
            </a:r>
            <a:r>
              <a:rPr lang="tr-TR" sz="1800" spc="130" dirty="0">
                <a:latin typeface="Calibri"/>
                <a:cs typeface="Calibri"/>
              </a:rPr>
              <a:t>  </a:t>
            </a:r>
            <a:r>
              <a:rPr lang="tr-TR" sz="1800" dirty="0">
                <a:latin typeface="Calibri"/>
                <a:cs typeface="Calibri"/>
              </a:rPr>
              <a:t>ekolojik</a:t>
            </a:r>
            <a:r>
              <a:rPr lang="tr-TR" sz="1800" spc="120" dirty="0">
                <a:latin typeface="Calibri"/>
                <a:cs typeface="Calibri"/>
              </a:rPr>
              <a:t>  </a:t>
            </a:r>
            <a:r>
              <a:rPr lang="tr-TR" sz="1800" dirty="0">
                <a:latin typeface="Calibri"/>
                <a:cs typeface="Calibri"/>
              </a:rPr>
              <a:t>süreçleri</a:t>
            </a:r>
            <a:r>
              <a:rPr lang="tr-TR" sz="1800" spc="120" dirty="0">
                <a:latin typeface="Calibri"/>
                <a:cs typeface="Calibri"/>
              </a:rPr>
              <a:t>  </a:t>
            </a:r>
            <a:r>
              <a:rPr lang="tr-TR" sz="1800" dirty="0">
                <a:latin typeface="Calibri"/>
                <a:cs typeface="Calibri"/>
              </a:rPr>
              <a:t>ifade</a:t>
            </a:r>
            <a:r>
              <a:rPr lang="tr-TR" sz="1800" spc="130" dirty="0">
                <a:latin typeface="Calibri"/>
                <a:cs typeface="Calibri"/>
              </a:rPr>
              <a:t>  </a:t>
            </a:r>
            <a:r>
              <a:rPr lang="tr-TR" sz="1800" spc="-10" dirty="0">
                <a:latin typeface="Calibri"/>
                <a:cs typeface="Calibri"/>
              </a:rPr>
              <a:t>eder. </a:t>
            </a:r>
            <a:r>
              <a:rPr lang="tr-TR" sz="1800" dirty="0">
                <a:latin typeface="Calibri"/>
                <a:cs typeface="Calibri"/>
              </a:rPr>
              <a:t>Bitkiler,</a:t>
            </a:r>
            <a:r>
              <a:rPr lang="tr-TR" sz="1800" spc="65" dirty="0">
                <a:latin typeface="Calibri"/>
                <a:cs typeface="Calibri"/>
              </a:rPr>
              <a:t>  </a:t>
            </a:r>
            <a:r>
              <a:rPr lang="tr-TR" sz="1800" dirty="0">
                <a:latin typeface="Calibri"/>
                <a:cs typeface="Calibri"/>
              </a:rPr>
              <a:t>Hayvanlar,</a:t>
            </a:r>
            <a:r>
              <a:rPr lang="tr-TR" sz="1800" spc="65" dirty="0">
                <a:latin typeface="Calibri"/>
                <a:cs typeface="Calibri"/>
              </a:rPr>
              <a:t>  </a:t>
            </a:r>
            <a:r>
              <a:rPr lang="tr-TR" sz="1800" dirty="0">
                <a:latin typeface="Calibri"/>
                <a:cs typeface="Calibri"/>
              </a:rPr>
              <a:t>Mantarlar</a:t>
            </a:r>
            <a:r>
              <a:rPr lang="tr-TR" sz="1800" spc="70" dirty="0">
                <a:latin typeface="Calibri"/>
                <a:cs typeface="Calibri"/>
              </a:rPr>
              <a:t>  </a:t>
            </a:r>
            <a:r>
              <a:rPr lang="tr-TR" sz="1800" dirty="0">
                <a:latin typeface="Calibri"/>
                <a:cs typeface="Calibri"/>
              </a:rPr>
              <a:t>tüm</a:t>
            </a:r>
            <a:r>
              <a:rPr lang="tr-TR" sz="1800" spc="60" dirty="0">
                <a:latin typeface="Calibri"/>
                <a:cs typeface="Calibri"/>
              </a:rPr>
              <a:t>  </a:t>
            </a:r>
            <a:r>
              <a:rPr lang="tr-TR" sz="1800" dirty="0">
                <a:latin typeface="Calibri"/>
                <a:cs typeface="Calibri"/>
              </a:rPr>
              <a:t>bu</a:t>
            </a:r>
            <a:r>
              <a:rPr lang="tr-TR" sz="1800" spc="65" dirty="0">
                <a:latin typeface="Calibri"/>
                <a:cs typeface="Calibri"/>
              </a:rPr>
              <a:t>  </a:t>
            </a:r>
            <a:r>
              <a:rPr lang="tr-TR" sz="1800" dirty="0">
                <a:latin typeface="Calibri"/>
                <a:cs typeface="Calibri"/>
              </a:rPr>
              <a:t>çeşitliliğin</a:t>
            </a:r>
            <a:r>
              <a:rPr lang="tr-TR" sz="1800" spc="70" dirty="0">
                <a:latin typeface="Calibri"/>
                <a:cs typeface="Calibri"/>
              </a:rPr>
              <a:t>  </a:t>
            </a:r>
            <a:r>
              <a:rPr lang="tr-TR" sz="1800" spc="-10" dirty="0">
                <a:latin typeface="Calibri"/>
                <a:cs typeface="Calibri"/>
              </a:rPr>
              <a:t>temel </a:t>
            </a:r>
            <a:r>
              <a:rPr lang="tr-TR" sz="1800" dirty="0">
                <a:latin typeface="Calibri"/>
                <a:cs typeface="Calibri"/>
              </a:rPr>
              <a:t>unsurlarını</a:t>
            </a:r>
            <a:r>
              <a:rPr lang="tr-TR" sz="1800" spc="229" dirty="0">
                <a:latin typeface="Calibri"/>
                <a:cs typeface="Calibri"/>
              </a:rPr>
              <a:t>  </a:t>
            </a:r>
            <a:r>
              <a:rPr lang="tr-TR" sz="1800" dirty="0">
                <a:latin typeface="Calibri"/>
                <a:cs typeface="Calibri"/>
              </a:rPr>
              <a:t>oluşturur.</a:t>
            </a:r>
            <a:r>
              <a:rPr lang="tr-TR" sz="1800" spc="220" dirty="0">
                <a:latin typeface="Calibri"/>
                <a:cs typeface="Calibri"/>
              </a:rPr>
              <a:t>  </a:t>
            </a:r>
            <a:r>
              <a:rPr lang="tr-TR" sz="1800" dirty="0">
                <a:latin typeface="Calibri"/>
                <a:cs typeface="Calibri"/>
              </a:rPr>
              <a:t>Akdeniz</a:t>
            </a:r>
            <a:r>
              <a:rPr lang="tr-TR" sz="1800" spc="225" dirty="0">
                <a:latin typeface="Calibri"/>
                <a:cs typeface="Calibri"/>
              </a:rPr>
              <a:t>  </a:t>
            </a:r>
            <a:r>
              <a:rPr lang="tr-TR" sz="1800" dirty="0">
                <a:latin typeface="Calibri"/>
                <a:cs typeface="Calibri"/>
              </a:rPr>
              <a:t>bölgesinde</a:t>
            </a:r>
            <a:r>
              <a:rPr lang="tr-TR" sz="1800" spc="220" dirty="0">
                <a:latin typeface="Calibri"/>
                <a:cs typeface="Calibri"/>
              </a:rPr>
              <a:t>  </a:t>
            </a:r>
            <a:r>
              <a:rPr lang="tr-TR" sz="1800" dirty="0">
                <a:latin typeface="Calibri"/>
                <a:cs typeface="Calibri"/>
              </a:rPr>
              <a:t>oluşan</a:t>
            </a:r>
            <a:r>
              <a:rPr lang="tr-TR" sz="1800" spc="229" dirty="0">
                <a:latin typeface="Calibri"/>
                <a:cs typeface="Calibri"/>
              </a:rPr>
              <a:t>  </a:t>
            </a:r>
            <a:r>
              <a:rPr lang="tr-TR" sz="1800" spc="-20" dirty="0">
                <a:latin typeface="Calibri"/>
                <a:cs typeface="Calibri"/>
              </a:rPr>
              <a:t>bazı </a:t>
            </a:r>
            <a:r>
              <a:rPr lang="tr-TR" sz="1800" dirty="0">
                <a:latin typeface="Calibri"/>
                <a:cs typeface="Calibri"/>
              </a:rPr>
              <a:t>endemik</a:t>
            </a:r>
            <a:r>
              <a:rPr lang="tr-TR" sz="1800" spc="-25" dirty="0">
                <a:latin typeface="Calibri"/>
                <a:cs typeface="Calibri"/>
              </a:rPr>
              <a:t> </a:t>
            </a:r>
            <a:r>
              <a:rPr lang="tr-TR" sz="1800" dirty="0">
                <a:latin typeface="Calibri"/>
                <a:cs typeface="Calibri"/>
              </a:rPr>
              <a:t>bitki</a:t>
            </a:r>
            <a:r>
              <a:rPr lang="tr-TR" sz="1800" spc="-65" dirty="0">
                <a:latin typeface="Calibri"/>
                <a:cs typeface="Calibri"/>
              </a:rPr>
              <a:t> </a:t>
            </a:r>
            <a:r>
              <a:rPr lang="tr-TR" sz="1800" dirty="0">
                <a:latin typeface="Calibri"/>
                <a:cs typeface="Calibri"/>
              </a:rPr>
              <a:t>ve</a:t>
            </a:r>
            <a:r>
              <a:rPr lang="tr-TR" sz="1800" spc="-55" dirty="0">
                <a:latin typeface="Calibri"/>
                <a:cs typeface="Calibri"/>
              </a:rPr>
              <a:t> </a:t>
            </a:r>
            <a:r>
              <a:rPr lang="tr-TR" sz="1800" dirty="0">
                <a:latin typeface="Calibri"/>
                <a:cs typeface="Calibri"/>
              </a:rPr>
              <a:t>yerel</a:t>
            </a:r>
            <a:r>
              <a:rPr lang="tr-TR" sz="1800" spc="-50" dirty="0">
                <a:latin typeface="Calibri"/>
                <a:cs typeface="Calibri"/>
              </a:rPr>
              <a:t> </a:t>
            </a:r>
            <a:r>
              <a:rPr lang="tr-TR" sz="1800" dirty="0">
                <a:latin typeface="Calibri"/>
                <a:cs typeface="Calibri"/>
              </a:rPr>
              <a:t>hayvan</a:t>
            </a:r>
            <a:r>
              <a:rPr lang="tr-TR" sz="1800" spc="-50" dirty="0">
                <a:latin typeface="Calibri"/>
                <a:cs typeface="Calibri"/>
              </a:rPr>
              <a:t> </a:t>
            </a:r>
            <a:r>
              <a:rPr lang="tr-TR" sz="1800" dirty="0">
                <a:latin typeface="Calibri"/>
                <a:cs typeface="Calibri"/>
              </a:rPr>
              <a:t>türleri</a:t>
            </a:r>
            <a:r>
              <a:rPr lang="tr-TR" sz="1800" spc="-50" dirty="0">
                <a:latin typeface="Calibri"/>
                <a:cs typeface="Calibri"/>
              </a:rPr>
              <a:t> </a:t>
            </a:r>
            <a:r>
              <a:rPr lang="tr-TR" sz="1800" spc="-10" dirty="0">
                <a:latin typeface="Calibri"/>
                <a:cs typeface="Calibri"/>
              </a:rPr>
              <a:t>şunlardır;</a:t>
            </a:r>
            <a:endParaRPr lang="tr-TR" sz="1800" dirty="0">
              <a:latin typeface="Calibri"/>
              <a:cs typeface="Calibri"/>
            </a:endParaRPr>
          </a:p>
        </p:txBody>
      </p:sp>
      <p:sp>
        <p:nvSpPr>
          <p:cNvPr id="7" name="Metin kutusu 6">
            <a:extLst>
              <a:ext uri="{FF2B5EF4-FFF2-40B4-BE49-F238E27FC236}">
                <a16:creationId xmlns:a16="http://schemas.microsoft.com/office/drawing/2014/main" id="{2D3E9D96-DF16-7864-02E8-FB8FBDA396E5}"/>
              </a:ext>
            </a:extLst>
          </p:cNvPr>
          <p:cNvSpPr txBox="1"/>
          <p:nvPr/>
        </p:nvSpPr>
        <p:spPr>
          <a:xfrm>
            <a:off x="684212" y="3677265"/>
            <a:ext cx="6110748" cy="1195199"/>
          </a:xfrm>
          <a:prstGeom prst="rect">
            <a:avLst/>
          </a:prstGeom>
          <a:noFill/>
        </p:spPr>
        <p:txBody>
          <a:bodyPr wrap="square">
            <a:spAutoFit/>
          </a:bodyPr>
          <a:lstStyle/>
          <a:p>
            <a:pPr marL="91440" marR="726440" indent="228600">
              <a:lnSpc>
                <a:spcPts val="2160"/>
              </a:lnSpc>
              <a:buFont typeface="Microsoft Sans Serif"/>
              <a:buChar char="•"/>
              <a:tabLst>
                <a:tab pos="320040" algn="l"/>
              </a:tabLst>
            </a:pPr>
            <a:r>
              <a:rPr lang="tr-TR" sz="1800" dirty="0">
                <a:latin typeface="Calibri"/>
                <a:cs typeface="Calibri"/>
              </a:rPr>
              <a:t>Kum</a:t>
            </a:r>
            <a:r>
              <a:rPr lang="tr-TR" sz="1800" spc="-60" dirty="0">
                <a:latin typeface="Calibri"/>
                <a:cs typeface="Calibri"/>
              </a:rPr>
              <a:t> </a:t>
            </a:r>
            <a:r>
              <a:rPr lang="tr-TR" sz="1800" spc="-10" dirty="0">
                <a:latin typeface="Calibri"/>
                <a:cs typeface="Calibri"/>
              </a:rPr>
              <a:t>Papatyaları,</a:t>
            </a:r>
            <a:r>
              <a:rPr lang="tr-TR" sz="1800" spc="-25" dirty="0">
                <a:latin typeface="Calibri"/>
                <a:cs typeface="Calibri"/>
              </a:rPr>
              <a:t> </a:t>
            </a:r>
            <a:r>
              <a:rPr lang="tr-TR" sz="1800" dirty="0">
                <a:latin typeface="Calibri"/>
                <a:cs typeface="Calibri"/>
              </a:rPr>
              <a:t>Kum</a:t>
            </a:r>
            <a:r>
              <a:rPr lang="tr-TR" sz="1800" spc="-60" dirty="0">
                <a:latin typeface="Calibri"/>
                <a:cs typeface="Calibri"/>
              </a:rPr>
              <a:t> </a:t>
            </a:r>
            <a:r>
              <a:rPr lang="tr-TR" sz="1800" dirty="0">
                <a:latin typeface="Calibri"/>
                <a:cs typeface="Calibri"/>
              </a:rPr>
              <a:t>Zambağı,</a:t>
            </a:r>
            <a:r>
              <a:rPr lang="tr-TR" sz="1800" spc="-50" dirty="0">
                <a:latin typeface="Calibri"/>
                <a:cs typeface="Calibri"/>
              </a:rPr>
              <a:t> </a:t>
            </a:r>
            <a:r>
              <a:rPr lang="tr-TR" sz="1800" dirty="0">
                <a:latin typeface="Calibri"/>
                <a:cs typeface="Calibri"/>
              </a:rPr>
              <a:t>Side</a:t>
            </a:r>
            <a:r>
              <a:rPr lang="tr-TR" sz="1800" spc="-35" dirty="0">
                <a:latin typeface="Calibri"/>
                <a:cs typeface="Calibri"/>
              </a:rPr>
              <a:t> </a:t>
            </a:r>
            <a:r>
              <a:rPr lang="tr-TR" sz="1800" spc="-10" dirty="0">
                <a:latin typeface="Calibri"/>
                <a:cs typeface="Calibri"/>
              </a:rPr>
              <a:t>Canavarı</a:t>
            </a:r>
            <a:r>
              <a:rPr lang="tr-TR" sz="1800" spc="-55" dirty="0">
                <a:latin typeface="Calibri"/>
                <a:cs typeface="Calibri"/>
              </a:rPr>
              <a:t> </a:t>
            </a:r>
            <a:r>
              <a:rPr lang="tr-TR" sz="1800" spc="-20" dirty="0">
                <a:latin typeface="Calibri"/>
                <a:cs typeface="Calibri"/>
              </a:rPr>
              <a:t>Otu, </a:t>
            </a:r>
            <a:r>
              <a:rPr lang="tr-TR" sz="1800" spc="-10" dirty="0">
                <a:latin typeface="Calibri"/>
                <a:cs typeface="Calibri"/>
              </a:rPr>
              <a:t>Çakarca,</a:t>
            </a:r>
            <a:r>
              <a:rPr lang="tr-TR" sz="1800" spc="-80" dirty="0">
                <a:latin typeface="Calibri"/>
                <a:cs typeface="Calibri"/>
              </a:rPr>
              <a:t> </a:t>
            </a:r>
            <a:r>
              <a:rPr lang="tr-TR" sz="1800" spc="-10" dirty="0" err="1">
                <a:latin typeface="Calibri"/>
                <a:cs typeface="Calibri"/>
              </a:rPr>
              <a:t>Pamfilya</a:t>
            </a:r>
            <a:r>
              <a:rPr lang="tr-TR" sz="1800" spc="-60" dirty="0">
                <a:latin typeface="Calibri"/>
                <a:cs typeface="Calibri"/>
              </a:rPr>
              <a:t> </a:t>
            </a:r>
            <a:r>
              <a:rPr lang="tr-TR" sz="1800" dirty="0" err="1">
                <a:latin typeface="Calibri"/>
                <a:cs typeface="Calibri"/>
              </a:rPr>
              <a:t>Ölmezotu</a:t>
            </a:r>
            <a:r>
              <a:rPr lang="tr-TR" sz="1800" dirty="0">
                <a:latin typeface="Calibri"/>
                <a:cs typeface="Calibri"/>
              </a:rPr>
              <a:t>,</a:t>
            </a:r>
            <a:r>
              <a:rPr lang="tr-TR" sz="1800" spc="-40" dirty="0">
                <a:latin typeface="Calibri"/>
                <a:cs typeface="Calibri"/>
              </a:rPr>
              <a:t> </a:t>
            </a:r>
            <a:r>
              <a:rPr lang="tr-TR" sz="1800" spc="-20" dirty="0">
                <a:latin typeface="Calibri"/>
                <a:cs typeface="Calibri"/>
              </a:rPr>
              <a:t>Türk</a:t>
            </a:r>
            <a:r>
              <a:rPr lang="tr-TR" sz="1800" spc="-80" dirty="0">
                <a:latin typeface="Calibri"/>
                <a:cs typeface="Calibri"/>
              </a:rPr>
              <a:t> </a:t>
            </a:r>
            <a:r>
              <a:rPr lang="tr-TR" sz="1800" spc="-10" dirty="0">
                <a:latin typeface="Calibri"/>
                <a:cs typeface="Calibri"/>
              </a:rPr>
              <a:t>Meyanı,</a:t>
            </a:r>
            <a:endParaRPr lang="tr-TR" sz="1800" dirty="0">
              <a:latin typeface="Calibri"/>
              <a:cs typeface="Calibri"/>
            </a:endParaRPr>
          </a:p>
          <a:p>
            <a:pPr marL="91440">
              <a:lnSpc>
                <a:spcPts val="2010"/>
              </a:lnSpc>
            </a:pPr>
            <a:r>
              <a:rPr lang="tr-TR" sz="1800" dirty="0" err="1">
                <a:latin typeface="Calibri"/>
                <a:cs typeface="Calibri"/>
              </a:rPr>
              <a:t>Pamfilya</a:t>
            </a:r>
            <a:r>
              <a:rPr lang="tr-TR" sz="1800" spc="330" dirty="0">
                <a:latin typeface="Calibri"/>
                <a:cs typeface="Calibri"/>
              </a:rPr>
              <a:t> </a:t>
            </a:r>
            <a:r>
              <a:rPr lang="tr-TR" sz="1800" dirty="0">
                <a:latin typeface="Calibri"/>
                <a:cs typeface="Calibri"/>
              </a:rPr>
              <a:t>.Süseni,</a:t>
            </a:r>
            <a:r>
              <a:rPr lang="tr-TR" sz="1800" spc="-55" dirty="0">
                <a:latin typeface="Calibri"/>
                <a:cs typeface="Calibri"/>
              </a:rPr>
              <a:t> </a:t>
            </a:r>
            <a:r>
              <a:rPr lang="tr-TR" sz="1800" spc="-10" dirty="0">
                <a:latin typeface="Calibri"/>
                <a:cs typeface="Calibri"/>
              </a:rPr>
              <a:t>Kozalı</a:t>
            </a:r>
            <a:r>
              <a:rPr lang="tr-TR" sz="1800" spc="-80" dirty="0">
                <a:latin typeface="Calibri"/>
                <a:cs typeface="Calibri"/>
              </a:rPr>
              <a:t> </a:t>
            </a:r>
            <a:r>
              <a:rPr lang="tr-TR" sz="1800" dirty="0">
                <a:latin typeface="Calibri"/>
                <a:cs typeface="Calibri"/>
              </a:rPr>
              <a:t>Kekik,</a:t>
            </a:r>
            <a:r>
              <a:rPr lang="tr-TR" sz="1800" spc="-50" dirty="0">
                <a:latin typeface="Calibri"/>
                <a:cs typeface="Calibri"/>
              </a:rPr>
              <a:t> </a:t>
            </a:r>
            <a:r>
              <a:rPr lang="tr-TR" sz="1800" dirty="0">
                <a:latin typeface="Calibri"/>
                <a:cs typeface="Calibri"/>
              </a:rPr>
              <a:t>Mor</a:t>
            </a:r>
            <a:r>
              <a:rPr lang="tr-TR" sz="1800" spc="-70" dirty="0">
                <a:latin typeface="Calibri"/>
                <a:cs typeface="Calibri"/>
              </a:rPr>
              <a:t> </a:t>
            </a:r>
            <a:r>
              <a:rPr lang="tr-TR" sz="1800" dirty="0">
                <a:latin typeface="Calibri"/>
                <a:cs typeface="Calibri"/>
              </a:rPr>
              <a:t>Safran,</a:t>
            </a:r>
            <a:r>
              <a:rPr lang="tr-TR" sz="1800" spc="-55" dirty="0">
                <a:latin typeface="Calibri"/>
                <a:cs typeface="Calibri"/>
              </a:rPr>
              <a:t> </a:t>
            </a:r>
            <a:r>
              <a:rPr lang="tr-TR" sz="1800" dirty="0">
                <a:latin typeface="Calibri"/>
                <a:cs typeface="Calibri"/>
              </a:rPr>
              <a:t>Mor</a:t>
            </a:r>
            <a:r>
              <a:rPr lang="tr-TR" sz="1800" spc="-70" dirty="0">
                <a:latin typeface="Calibri"/>
                <a:cs typeface="Calibri"/>
              </a:rPr>
              <a:t> </a:t>
            </a:r>
            <a:r>
              <a:rPr lang="tr-TR" sz="1800" spc="-20" dirty="0">
                <a:latin typeface="Calibri"/>
                <a:cs typeface="Calibri"/>
              </a:rPr>
              <a:t>Çay,</a:t>
            </a:r>
            <a:endParaRPr lang="tr-TR" sz="1800" dirty="0">
              <a:latin typeface="Calibri"/>
              <a:cs typeface="Calibri"/>
            </a:endParaRPr>
          </a:p>
          <a:p>
            <a:pPr marL="91440">
              <a:lnSpc>
                <a:spcPts val="2280"/>
              </a:lnSpc>
            </a:pPr>
            <a:r>
              <a:rPr lang="tr-TR" sz="1800" dirty="0">
                <a:latin typeface="Calibri"/>
                <a:cs typeface="Calibri"/>
              </a:rPr>
              <a:t>Noktalı</a:t>
            </a:r>
            <a:r>
              <a:rPr lang="tr-TR" sz="1800" spc="-50" dirty="0">
                <a:latin typeface="Calibri"/>
                <a:cs typeface="Calibri"/>
              </a:rPr>
              <a:t> </a:t>
            </a:r>
            <a:r>
              <a:rPr lang="tr-TR" sz="1800" dirty="0">
                <a:latin typeface="Calibri"/>
                <a:cs typeface="Calibri"/>
              </a:rPr>
              <a:t>Orkide</a:t>
            </a:r>
            <a:r>
              <a:rPr lang="tr-TR" sz="1800" spc="-60" dirty="0">
                <a:latin typeface="Calibri"/>
                <a:cs typeface="Calibri"/>
              </a:rPr>
              <a:t> </a:t>
            </a:r>
            <a:r>
              <a:rPr lang="tr-TR" sz="1800" dirty="0">
                <a:latin typeface="Calibri"/>
                <a:cs typeface="Calibri"/>
              </a:rPr>
              <a:t>,</a:t>
            </a:r>
            <a:r>
              <a:rPr lang="tr-TR" sz="1800" spc="-45" dirty="0">
                <a:latin typeface="Calibri"/>
                <a:cs typeface="Calibri"/>
              </a:rPr>
              <a:t> </a:t>
            </a:r>
            <a:r>
              <a:rPr lang="tr-TR" sz="1800" spc="-20" dirty="0">
                <a:latin typeface="Calibri"/>
                <a:cs typeface="Calibri"/>
              </a:rPr>
              <a:t>Yarık</a:t>
            </a:r>
            <a:r>
              <a:rPr lang="tr-TR" sz="1800" spc="-45" dirty="0">
                <a:latin typeface="Calibri"/>
                <a:cs typeface="Calibri"/>
              </a:rPr>
              <a:t> </a:t>
            </a:r>
            <a:r>
              <a:rPr lang="tr-TR" sz="1800" dirty="0">
                <a:latin typeface="Calibri"/>
                <a:cs typeface="Calibri"/>
              </a:rPr>
              <a:t>Pamuklu</a:t>
            </a:r>
            <a:r>
              <a:rPr lang="tr-TR" sz="1800" spc="-25" dirty="0">
                <a:latin typeface="Calibri"/>
                <a:cs typeface="Calibri"/>
              </a:rPr>
              <a:t> </a:t>
            </a:r>
            <a:r>
              <a:rPr lang="tr-TR" sz="1800" dirty="0">
                <a:latin typeface="Calibri"/>
                <a:cs typeface="Calibri"/>
              </a:rPr>
              <a:t>Otu</a:t>
            </a:r>
            <a:r>
              <a:rPr lang="tr-TR" sz="1800" spc="-45" dirty="0">
                <a:latin typeface="Calibri"/>
                <a:cs typeface="Calibri"/>
              </a:rPr>
              <a:t> </a:t>
            </a:r>
            <a:r>
              <a:rPr lang="tr-TR" sz="1800" dirty="0">
                <a:latin typeface="Calibri"/>
                <a:cs typeface="Calibri"/>
              </a:rPr>
              <a:t>ve</a:t>
            </a:r>
            <a:r>
              <a:rPr lang="tr-TR" sz="1800" spc="-35" dirty="0">
                <a:latin typeface="Calibri"/>
                <a:cs typeface="Calibri"/>
              </a:rPr>
              <a:t> </a:t>
            </a:r>
            <a:r>
              <a:rPr lang="tr-TR" sz="1800" dirty="0">
                <a:latin typeface="Calibri"/>
                <a:cs typeface="Calibri"/>
              </a:rPr>
              <a:t>İri</a:t>
            </a:r>
            <a:r>
              <a:rPr lang="tr-TR" sz="1800" spc="-55" dirty="0">
                <a:latin typeface="Calibri"/>
                <a:cs typeface="Calibri"/>
              </a:rPr>
              <a:t> </a:t>
            </a:r>
            <a:r>
              <a:rPr lang="tr-TR" sz="1800" dirty="0">
                <a:latin typeface="Calibri"/>
                <a:cs typeface="Calibri"/>
              </a:rPr>
              <a:t>Boynuz</a:t>
            </a:r>
            <a:r>
              <a:rPr lang="tr-TR" sz="1800" spc="-85" dirty="0">
                <a:latin typeface="Calibri"/>
                <a:cs typeface="Calibri"/>
              </a:rPr>
              <a:t> </a:t>
            </a:r>
            <a:r>
              <a:rPr lang="tr-TR" sz="1800" spc="-25" dirty="0">
                <a:latin typeface="Calibri"/>
                <a:cs typeface="Calibri"/>
              </a:rPr>
              <a:t>Otu</a:t>
            </a:r>
            <a:endParaRPr lang="tr-TR" sz="1800" dirty="0">
              <a:latin typeface="Calibri"/>
              <a:cs typeface="Calibri"/>
            </a:endParaRPr>
          </a:p>
        </p:txBody>
      </p:sp>
      <p:pic>
        <p:nvPicPr>
          <p:cNvPr id="8" name="object 5">
            <a:extLst>
              <a:ext uri="{FF2B5EF4-FFF2-40B4-BE49-F238E27FC236}">
                <a16:creationId xmlns:a16="http://schemas.microsoft.com/office/drawing/2014/main" id="{20586D6C-D47C-BF1E-3A0D-CCF1F7319559}"/>
              </a:ext>
            </a:extLst>
          </p:cNvPr>
          <p:cNvPicPr/>
          <p:nvPr/>
        </p:nvPicPr>
        <p:blipFill>
          <a:blip r:embed="rId2" cstate="print"/>
          <a:stretch>
            <a:fillRect/>
          </a:stretch>
        </p:blipFill>
        <p:spPr>
          <a:xfrm>
            <a:off x="8364301" y="1563624"/>
            <a:ext cx="2706624" cy="3730752"/>
          </a:xfrm>
          <a:prstGeom prst="rect">
            <a:avLst/>
          </a:prstGeom>
        </p:spPr>
      </p:pic>
    </p:spTree>
    <p:extLst>
      <p:ext uri="{BB962C8B-B14F-4D97-AF65-F5344CB8AC3E}">
        <p14:creationId xmlns:p14="http://schemas.microsoft.com/office/powerpoint/2010/main" val="412819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C243234-A64C-15A0-0B4F-F26D6131A195}"/>
              </a:ext>
            </a:extLst>
          </p:cNvPr>
          <p:cNvSpPr txBox="1"/>
          <p:nvPr/>
        </p:nvSpPr>
        <p:spPr>
          <a:xfrm>
            <a:off x="489155" y="710069"/>
            <a:ext cx="6110748" cy="369332"/>
          </a:xfrm>
          <a:prstGeom prst="rect">
            <a:avLst/>
          </a:prstGeom>
          <a:noFill/>
        </p:spPr>
        <p:txBody>
          <a:bodyPr wrap="square">
            <a:spAutoFit/>
          </a:bodyPr>
          <a:lstStyle/>
          <a:p>
            <a:r>
              <a:rPr lang="tr-TR" sz="1800" b="0" dirty="0">
                <a:latin typeface="Calibri Light"/>
                <a:cs typeface="Calibri Light"/>
              </a:rPr>
              <a:t>2025</a:t>
            </a:r>
            <a:r>
              <a:rPr lang="tr-TR" sz="1800" b="0" spc="-30" dirty="0">
                <a:latin typeface="Calibri Light"/>
                <a:cs typeface="Calibri Light"/>
              </a:rPr>
              <a:t> </a:t>
            </a:r>
            <a:r>
              <a:rPr lang="tr-TR" sz="1800" b="0" dirty="0">
                <a:latin typeface="Calibri Light"/>
                <a:cs typeface="Calibri Light"/>
              </a:rPr>
              <a:t>YILI</a:t>
            </a:r>
            <a:r>
              <a:rPr lang="tr-TR" sz="1800" b="0" spc="-65" dirty="0">
                <a:latin typeface="Calibri Light"/>
                <a:cs typeface="Calibri Light"/>
              </a:rPr>
              <a:t> </a:t>
            </a:r>
            <a:r>
              <a:rPr lang="tr-TR" sz="1800" b="0" spc="-10" dirty="0">
                <a:latin typeface="Calibri Light"/>
                <a:cs typeface="Calibri Light"/>
              </a:rPr>
              <a:t>TÜKETİMLERİMİZ :</a:t>
            </a:r>
            <a:endParaRPr lang="tr-TR" dirty="0"/>
          </a:p>
        </p:txBody>
      </p:sp>
      <p:pic>
        <p:nvPicPr>
          <p:cNvPr id="6" name="object 3">
            <a:extLst>
              <a:ext uri="{FF2B5EF4-FFF2-40B4-BE49-F238E27FC236}">
                <a16:creationId xmlns:a16="http://schemas.microsoft.com/office/drawing/2014/main" id="{06CA9413-09CA-28E1-BD11-7292F90BDE99}"/>
              </a:ext>
            </a:extLst>
          </p:cNvPr>
          <p:cNvPicPr/>
          <p:nvPr/>
        </p:nvPicPr>
        <p:blipFill>
          <a:blip r:embed="rId2" cstate="print"/>
          <a:stretch>
            <a:fillRect/>
          </a:stretch>
        </p:blipFill>
        <p:spPr>
          <a:xfrm>
            <a:off x="438912" y="1752600"/>
            <a:ext cx="5056632" cy="2743200"/>
          </a:xfrm>
          <a:prstGeom prst="rect">
            <a:avLst/>
          </a:prstGeom>
        </p:spPr>
      </p:pic>
      <p:pic>
        <p:nvPicPr>
          <p:cNvPr id="7" name="object 4">
            <a:extLst>
              <a:ext uri="{FF2B5EF4-FFF2-40B4-BE49-F238E27FC236}">
                <a16:creationId xmlns:a16="http://schemas.microsoft.com/office/drawing/2014/main" id="{1311EDE0-CC23-3F96-A15F-E796CD0F50A3}"/>
              </a:ext>
            </a:extLst>
          </p:cNvPr>
          <p:cNvPicPr/>
          <p:nvPr/>
        </p:nvPicPr>
        <p:blipFill>
          <a:blip r:embed="rId3" cstate="print"/>
          <a:stretch>
            <a:fillRect/>
          </a:stretch>
        </p:blipFill>
        <p:spPr>
          <a:xfrm>
            <a:off x="6696456" y="1752600"/>
            <a:ext cx="5056632" cy="2743200"/>
          </a:xfrm>
          <a:prstGeom prst="rect">
            <a:avLst/>
          </a:prstGeom>
        </p:spPr>
      </p:pic>
      <p:pic>
        <p:nvPicPr>
          <p:cNvPr id="8" name="object 5">
            <a:extLst>
              <a:ext uri="{FF2B5EF4-FFF2-40B4-BE49-F238E27FC236}">
                <a16:creationId xmlns:a16="http://schemas.microsoft.com/office/drawing/2014/main" id="{17549225-19AD-71B4-6DCA-70C2EEE4D9D8}"/>
              </a:ext>
            </a:extLst>
          </p:cNvPr>
          <p:cNvPicPr/>
          <p:nvPr/>
        </p:nvPicPr>
        <p:blipFill>
          <a:blip r:embed="rId4" cstate="print"/>
          <a:stretch>
            <a:fillRect/>
          </a:stretch>
        </p:blipFill>
        <p:spPr>
          <a:xfrm>
            <a:off x="4221479" y="4703064"/>
            <a:ext cx="3749039" cy="1862327"/>
          </a:xfrm>
          <a:prstGeom prst="rect">
            <a:avLst/>
          </a:prstGeom>
        </p:spPr>
      </p:pic>
    </p:spTree>
    <p:extLst>
      <p:ext uri="{BB962C8B-B14F-4D97-AF65-F5344CB8AC3E}">
        <p14:creationId xmlns:p14="http://schemas.microsoft.com/office/powerpoint/2010/main" val="404334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586873B-86B0-3FA0-43AA-33AB364DDA6E}"/>
              </a:ext>
            </a:extLst>
          </p:cNvPr>
          <p:cNvSpPr txBox="1"/>
          <p:nvPr/>
        </p:nvSpPr>
        <p:spPr>
          <a:xfrm>
            <a:off x="-1133169" y="660908"/>
            <a:ext cx="6110748" cy="369332"/>
          </a:xfrm>
          <a:prstGeom prst="rect">
            <a:avLst/>
          </a:prstGeom>
          <a:noFill/>
        </p:spPr>
        <p:txBody>
          <a:bodyPr wrap="square">
            <a:spAutoFit/>
          </a:bodyPr>
          <a:lstStyle/>
          <a:p>
            <a:pPr algn="ctr"/>
            <a:r>
              <a:rPr lang="tr-TR" sz="1800" b="0" spc="-20" dirty="0">
                <a:latin typeface="Calibri Light"/>
                <a:cs typeface="Calibri Light"/>
              </a:rPr>
              <a:t>ELEKTRİK</a:t>
            </a:r>
            <a:r>
              <a:rPr lang="tr-TR" sz="1800" b="0" spc="-100" dirty="0">
                <a:latin typeface="Calibri Light"/>
                <a:cs typeface="Calibri Light"/>
              </a:rPr>
              <a:t> </a:t>
            </a:r>
            <a:r>
              <a:rPr lang="tr-TR" sz="1800" b="0" spc="-30" dirty="0">
                <a:latin typeface="Calibri Light"/>
                <a:cs typeface="Calibri Light"/>
              </a:rPr>
              <a:t>TÜKETİMLERİ</a:t>
            </a:r>
            <a:r>
              <a:rPr lang="tr-TR" sz="1800" b="0" spc="-85" dirty="0">
                <a:latin typeface="Calibri Light"/>
                <a:cs typeface="Calibri Light"/>
              </a:rPr>
              <a:t> </a:t>
            </a:r>
            <a:r>
              <a:rPr lang="tr-TR" sz="1800" b="0" spc="-10" dirty="0">
                <a:latin typeface="Calibri Light"/>
                <a:cs typeface="Calibri Light"/>
              </a:rPr>
              <a:t>(</a:t>
            </a:r>
            <a:r>
              <a:rPr lang="tr-TR" sz="1600" spc="-10" dirty="0">
                <a:latin typeface="Calibri"/>
                <a:cs typeface="Calibri"/>
              </a:rPr>
              <a:t>kWh</a:t>
            </a:r>
            <a:r>
              <a:rPr lang="tr-TR" sz="1800" b="0" spc="-10" dirty="0">
                <a:latin typeface="Calibri Light"/>
                <a:cs typeface="Calibri Light"/>
              </a:rPr>
              <a:t>)</a:t>
            </a:r>
            <a:endParaRPr lang="tr-TR" dirty="0"/>
          </a:p>
        </p:txBody>
      </p:sp>
      <p:graphicFrame>
        <p:nvGraphicFramePr>
          <p:cNvPr id="3" name="Grafik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599500511"/>
              </p:ext>
            </p:extLst>
          </p:nvPr>
        </p:nvGraphicFramePr>
        <p:xfrm>
          <a:off x="619432" y="2110740"/>
          <a:ext cx="10913807" cy="4211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228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9F680D87-996F-9A5F-1644-6DDCD1BD8B93}"/>
              </a:ext>
            </a:extLst>
          </p:cNvPr>
          <p:cNvSpPr txBox="1"/>
          <p:nvPr/>
        </p:nvSpPr>
        <p:spPr>
          <a:xfrm>
            <a:off x="-916859" y="690405"/>
            <a:ext cx="6110748" cy="369332"/>
          </a:xfrm>
          <a:prstGeom prst="rect">
            <a:avLst/>
          </a:prstGeom>
          <a:noFill/>
        </p:spPr>
        <p:txBody>
          <a:bodyPr wrap="square">
            <a:spAutoFit/>
          </a:bodyPr>
          <a:lstStyle/>
          <a:p>
            <a:pPr algn="ctr"/>
            <a:r>
              <a:rPr lang="tr-TR" spc="-20" dirty="0">
                <a:latin typeface="Calibri Light"/>
                <a:cs typeface="Calibri Light"/>
              </a:rPr>
              <a:t>SU</a:t>
            </a:r>
            <a:r>
              <a:rPr lang="tr-TR" sz="1800" b="0" spc="-100" dirty="0">
                <a:latin typeface="Calibri Light"/>
                <a:cs typeface="Calibri Light"/>
              </a:rPr>
              <a:t> </a:t>
            </a:r>
            <a:r>
              <a:rPr lang="tr-TR" sz="1800" b="0" spc="-30" dirty="0">
                <a:latin typeface="Calibri Light"/>
                <a:cs typeface="Calibri Light"/>
              </a:rPr>
              <a:t>TÜKETİMLERİ</a:t>
            </a:r>
            <a:r>
              <a:rPr lang="tr-TR" sz="1800" b="0" spc="-85" dirty="0">
                <a:latin typeface="Calibri Light"/>
                <a:cs typeface="Calibri Light"/>
              </a:rPr>
              <a:t> </a:t>
            </a:r>
            <a:r>
              <a:rPr lang="tr-TR" sz="1800" b="0" spc="-10" dirty="0">
                <a:latin typeface="Calibri Light"/>
                <a:cs typeface="Calibri Light"/>
              </a:rPr>
              <a:t>(</a:t>
            </a:r>
            <a:r>
              <a:rPr lang="tr-TR" sz="1600" b="0" spc="-10" dirty="0">
                <a:latin typeface="Calibri"/>
                <a:cs typeface="Calibri"/>
              </a:rPr>
              <a:t>m3</a:t>
            </a:r>
            <a:r>
              <a:rPr lang="tr-TR" sz="1800" b="0" spc="-10" dirty="0">
                <a:latin typeface="Calibri Light"/>
                <a:cs typeface="Calibri Light"/>
              </a:rPr>
              <a:t>)</a:t>
            </a:r>
            <a:endParaRPr lang="tr-TR" dirty="0"/>
          </a:p>
        </p:txBody>
      </p:sp>
      <p:graphicFrame>
        <p:nvGraphicFramePr>
          <p:cNvPr id="3" name="Grafik 2">
            <a:extLst>
              <a:ext uri="{FF2B5EF4-FFF2-40B4-BE49-F238E27FC236}">
                <a16:creationId xmlns:a16="http://schemas.microsoft.com/office/drawing/2014/main" id="{2AE7024E-CDBE-4C73-BEEB-C58D019D8939}"/>
              </a:ext>
            </a:extLst>
          </p:cNvPr>
          <p:cNvGraphicFramePr>
            <a:graphicFrameLocks/>
          </p:cNvGraphicFramePr>
          <p:nvPr>
            <p:extLst>
              <p:ext uri="{D42A27DB-BD31-4B8C-83A1-F6EECF244321}">
                <p14:modId xmlns:p14="http://schemas.microsoft.com/office/powerpoint/2010/main" val="958555456"/>
              </p:ext>
            </p:extLst>
          </p:nvPr>
        </p:nvGraphicFramePr>
        <p:xfrm>
          <a:off x="747251" y="2110739"/>
          <a:ext cx="10785987" cy="4496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61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3F6C9F0-1E3D-12DA-D2DF-E6E114E847C8}"/>
              </a:ext>
            </a:extLst>
          </p:cNvPr>
          <p:cNvSpPr txBox="1"/>
          <p:nvPr/>
        </p:nvSpPr>
        <p:spPr>
          <a:xfrm>
            <a:off x="715296" y="680572"/>
            <a:ext cx="6110748" cy="461665"/>
          </a:xfrm>
          <a:prstGeom prst="rect">
            <a:avLst/>
          </a:prstGeom>
          <a:noFill/>
        </p:spPr>
        <p:txBody>
          <a:bodyPr wrap="square">
            <a:spAutoFit/>
          </a:bodyPr>
          <a:lstStyle/>
          <a:p>
            <a:r>
              <a:rPr lang="tr-TR" sz="2400" b="0" spc="-90" dirty="0">
                <a:latin typeface="Calibri Light"/>
                <a:cs typeface="Calibri Light"/>
              </a:rPr>
              <a:t>Toplumla</a:t>
            </a:r>
            <a:r>
              <a:rPr lang="tr-TR" sz="2400" b="0" spc="-130" dirty="0">
                <a:latin typeface="Calibri Light"/>
                <a:cs typeface="Calibri Light"/>
              </a:rPr>
              <a:t> </a:t>
            </a:r>
            <a:r>
              <a:rPr lang="tr-TR" sz="2400" b="0" spc="-70" dirty="0">
                <a:latin typeface="Calibri Light"/>
                <a:cs typeface="Calibri Light"/>
              </a:rPr>
              <a:t>Entegrasyon</a:t>
            </a:r>
            <a:r>
              <a:rPr lang="tr-TR" sz="2400" b="0" spc="-145" dirty="0">
                <a:latin typeface="Calibri Light"/>
                <a:cs typeface="Calibri Light"/>
              </a:rPr>
              <a:t> </a:t>
            </a:r>
            <a:r>
              <a:rPr lang="tr-TR" sz="2400" b="0" dirty="0">
                <a:latin typeface="Calibri Light"/>
                <a:cs typeface="Calibri Light"/>
              </a:rPr>
              <a:t>&amp;</a:t>
            </a:r>
            <a:r>
              <a:rPr lang="tr-TR" sz="2400" b="0" spc="-85" dirty="0">
                <a:latin typeface="Calibri Light"/>
                <a:cs typeface="Calibri Light"/>
              </a:rPr>
              <a:t> </a:t>
            </a:r>
            <a:r>
              <a:rPr lang="tr-TR" sz="2400" b="0" spc="-10" dirty="0">
                <a:latin typeface="Calibri Light"/>
                <a:cs typeface="Calibri Light"/>
              </a:rPr>
              <a:t>Destek</a:t>
            </a:r>
            <a:endParaRPr lang="tr-TR" sz="2400" dirty="0"/>
          </a:p>
        </p:txBody>
      </p:sp>
      <p:sp>
        <p:nvSpPr>
          <p:cNvPr id="8" name="Metin kutusu 7">
            <a:extLst>
              <a:ext uri="{FF2B5EF4-FFF2-40B4-BE49-F238E27FC236}">
                <a16:creationId xmlns:a16="http://schemas.microsoft.com/office/drawing/2014/main" id="{BC0ECD98-1689-1DA1-89F3-25B4DC083537}"/>
              </a:ext>
            </a:extLst>
          </p:cNvPr>
          <p:cNvSpPr txBox="1"/>
          <p:nvPr/>
        </p:nvSpPr>
        <p:spPr>
          <a:xfrm>
            <a:off x="498985" y="1393027"/>
            <a:ext cx="7946923" cy="984244"/>
          </a:xfrm>
          <a:prstGeom prst="rect">
            <a:avLst/>
          </a:prstGeom>
          <a:noFill/>
        </p:spPr>
        <p:txBody>
          <a:bodyPr wrap="square">
            <a:spAutoFit/>
          </a:bodyPr>
          <a:lstStyle/>
          <a:p>
            <a:pPr marL="241300" marR="327660" indent="-228600">
              <a:lnSpc>
                <a:spcPct val="80000"/>
              </a:lnSpc>
              <a:spcBef>
                <a:spcPts val="715"/>
              </a:spcBef>
              <a:buFont typeface="Microsoft Sans Serif"/>
              <a:buChar char="•"/>
              <a:tabLst>
                <a:tab pos="241300" algn="l"/>
                <a:tab pos="3265804" algn="l"/>
              </a:tabLst>
            </a:pPr>
            <a:r>
              <a:rPr lang="tr-TR" sz="1800" dirty="0">
                <a:latin typeface="Calibri"/>
                <a:cs typeface="Calibri"/>
              </a:rPr>
              <a:t>2025</a:t>
            </a:r>
            <a:r>
              <a:rPr lang="tr-TR" sz="1800" spc="-95" dirty="0">
                <a:latin typeface="Calibri"/>
                <a:cs typeface="Calibri"/>
              </a:rPr>
              <a:t> </a:t>
            </a:r>
            <a:r>
              <a:rPr lang="tr-TR" sz="1800" dirty="0">
                <a:latin typeface="Calibri"/>
                <a:cs typeface="Calibri"/>
              </a:rPr>
              <a:t>Yılı</a:t>
            </a:r>
            <a:r>
              <a:rPr lang="tr-TR" sz="1800" spc="-80" dirty="0">
                <a:latin typeface="Calibri"/>
                <a:cs typeface="Calibri"/>
              </a:rPr>
              <a:t> </a:t>
            </a:r>
            <a:r>
              <a:rPr lang="tr-TR" sz="1800" dirty="0">
                <a:latin typeface="Calibri"/>
                <a:cs typeface="Calibri"/>
              </a:rPr>
              <a:t>toplumla</a:t>
            </a:r>
            <a:r>
              <a:rPr lang="tr-TR" sz="1800" spc="-40" dirty="0">
                <a:latin typeface="Calibri"/>
                <a:cs typeface="Calibri"/>
              </a:rPr>
              <a:t> </a:t>
            </a:r>
            <a:r>
              <a:rPr lang="tr-TR" sz="1800" spc="-20" dirty="0">
                <a:latin typeface="Calibri"/>
                <a:cs typeface="Calibri"/>
              </a:rPr>
              <a:t>entegrasyon</a:t>
            </a:r>
            <a:r>
              <a:rPr lang="tr-TR" sz="1800" spc="-100" dirty="0">
                <a:latin typeface="Calibri"/>
                <a:cs typeface="Calibri"/>
              </a:rPr>
              <a:t> </a:t>
            </a:r>
            <a:r>
              <a:rPr lang="tr-TR" sz="1800" dirty="0">
                <a:latin typeface="Calibri"/>
                <a:cs typeface="Calibri"/>
              </a:rPr>
              <a:t>ve</a:t>
            </a:r>
            <a:r>
              <a:rPr lang="tr-TR" sz="1800" spc="-80" dirty="0">
                <a:latin typeface="Calibri"/>
                <a:cs typeface="Calibri"/>
              </a:rPr>
              <a:t> </a:t>
            </a:r>
            <a:r>
              <a:rPr lang="tr-TR" sz="1800" dirty="0">
                <a:latin typeface="Calibri"/>
                <a:cs typeface="Calibri"/>
              </a:rPr>
              <a:t>destek</a:t>
            </a:r>
            <a:r>
              <a:rPr lang="tr-TR" sz="1800" spc="-60" dirty="0">
                <a:latin typeface="Calibri"/>
                <a:cs typeface="Calibri"/>
              </a:rPr>
              <a:t> </a:t>
            </a:r>
            <a:r>
              <a:rPr lang="tr-TR" sz="1800" dirty="0">
                <a:latin typeface="Calibri"/>
                <a:cs typeface="Calibri"/>
              </a:rPr>
              <a:t>hedefimiz,</a:t>
            </a:r>
            <a:r>
              <a:rPr lang="tr-TR" sz="1800" spc="-105" dirty="0">
                <a:latin typeface="Calibri"/>
                <a:cs typeface="Calibri"/>
              </a:rPr>
              <a:t> </a:t>
            </a:r>
            <a:r>
              <a:rPr lang="tr-TR" sz="1800" dirty="0">
                <a:latin typeface="Calibri"/>
                <a:cs typeface="Calibri"/>
              </a:rPr>
              <a:t>yerel</a:t>
            </a:r>
            <a:r>
              <a:rPr lang="tr-TR" sz="1800" spc="-100" dirty="0">
                <a:latin typeface="Calibri"/>
                <a:cs typeface="Calibri"/>
              </a:rPr>
              <a:t> </a:t>
            </a:r>
            <a:r>
              <a:rPr lang="tr-TR" sz="1800" spc="-10" dirty="0">
                <a:latin typeface="Calibri"/>
                <a:cs typeface="Calibri"/>
              </a:rPr>
              <a:t>tedarikçiler</a:t>
            </a:r>
            <a:r>
              <a:rPr lang="tr-TR" sz="1800" spc="-60" dirty="0">
                <a:latin typeface="Calibri"/>
                <a:cs typeface="Calibri"/>
              </a:rPr>
              <a:t> </a:t>
            </a:r>
            <a:r>
              <a:rPr lang="tr-TR" sz="1800" spc="-25" dirty="0">
                <a:latin typeface="Calibri"/>
                <a:cs typeface="Calibri"/>
              </a:rPr>
              <a:t>ile </a:t>
            </a:r>
            <a:r>
              <a:rPr lang="tr-TR" sz="1800" dirty="0">
                <a:latin typeface="Calibri"/>
                <a:cs typeface="Calibri"/>
              </a:rPr>
              <a:t>çalışmak.</a:t>
            </a:r>
            <a:r>
              <a:rPr lang="tr-TR" sz="1800" spc="-65" dirty="0">
                <a:latin typeface="Calibri"/>
                <a:cs typeface="Calibri"/>
              </a:rPr>
              <a:t> </a:t>
            </a:r>
            <a:r>
              <a:rPr lang="tr-TR" sz="1800" dirty="0">
                <a:latin typeface="Calibri"/>
                <a:cs typeface="Calibri"/>
              </a:rPr>
              <a:t>Açık</a:t>
            </a:r>
            <a:r>
              <a:rPr lang="tr-TR" sz="1800" spc="-60" dirty="0">
                <a:latin typeface="Calibri"/>
                <a:cs typeface="Calibri"/>
              </a:rPr>
              <a:t> </a:t>
            </a:r>
            <a:r>
              <a:rPr lang="tr-TR" sz="1800" spc="-10" dirty="0">
                <a:latin typeface="Calibri"/>
                <a:cs typeface="Calibri"/>
              </a:rPr>
              <a:t>büfede</a:t>
            </a:r>
            <a:r>
              <a:rPr lang="tr-TR" spc="-10" dirty="0">
                <a:latin typeface="Calibri"/>
                <a:cs typeface="Calibri"/>
              </a:rPr>
              <a:t> </a:t>
            </a:r>
            <a:r>
              <a:rPr lang="tr-TR" sz="1800" dirty="0">
                <a:latin typeface="Calibri"/>
                <a:cs typeface="Calibri"/>
              </a:rPr>
              <a:t>kullanılan</a:t>
            </a:r>
            <a:r>
              <a:rPr lang="tr-TR" sz="1800" spc="-105" dirty="0">
                <a:latin typeface="Calibri"/>
                <a:cs typeface="Calibri"/>
              </a:rPr>
              <a:t> </a:t>
            </a:r>
            <a:r>
              <a:rPr lang="tr-TR" sz="1800" dirty="0">
                <a:latin typeface="Calibri"/>
                <a:cs typeface="Calibri"/>
              </a:rPr>
              <a:t>ürünlerin</a:t>
            </a:r>
            <a:r>
              <a:rPr lang="tr-TR" sz="1800" spc="-105" dirty="0">
                <a:latin typeface="Calibri"/>
                <a:cs typeface="Calibri"/>
              </a:rPr>
              <a:t> </a:t>
            </a:r>
            <a:r>
              <a:rPr lang="tr-TR" sz="1800" dirty="0">
                <a:latin typeface="Calibri"/>
                <a:cs typeface="Calibri"/>
              </a:rPr>
              <a:t>mümkün</a:t>
            </a:r>
            <a:r>
              <a:rPr lang="tr-TR" sz="1800" spc="-85" dirty="0">
                <a:latin typeface="Calibri"/>
                <a:cs typeface="Calibri"/>
              </a:rPr>
              <a:t> </a:t>
            </a:r>
            <a:r>
              <a:rPr lang="tr-TR" sz="1800" dirty="0">
                <a:latin typeface="Calibri"/>
                <a:cs typeface="Calibri"/>
              </a:rPr>
              <a:t>olduğunca</a:t>
            </a:r>
            <a:r>
              <a:rPr lang="tr-TR" sz="1800" spc="-105" dirty="0">
                <a:latin typeface="Calibri"/>
                <a:cs typeface="Calibri"/>
              </a:rPr>
              <a:t> </a:t>
            </a:r>
            <a:r>
              <a:rPr lang="tr-TR" sz="1800" spc="-10" dirty="0">
                <a:latin typeface="Calibri"/>
                <a:cs typeface="Calibri"/>
              </a:rPr>
              <a:t>yerel</a:t>
            </a:r>
            <a:endParaRPr lang="tr-TR" sz="1800" dirty="0">
              <a:latin typeface="Calibri"/>
              <a:cs typeface="Calibri"/>
            </a:endParaRPr>
          </a:p>
          <a:p>
            <a:pPr marL="241300" marR="5080">
              <a:lnSpc>
                <a:spcPct val="80000"/>
              </a:lnSpc>
              <a:spcBef>
                <a:spcPts val="5"/>
              </a:spcBef>
            </a:pPr>
            <a:r>
              <a:rPr lang="tr-TR" sz="1800" spc="-10" dirty="0">
                <a:latin typeface="Calibri"/>
                <a:cs typeface="Calibri"/>
              </a:rPr>
              <a:t>çiftçilerden</a:t>
            </a:r>
            <a:r>
              <a:rPr lang="tr-TR" sz="1800" spc="-120" dirty="0">
                <a:latin typeface="Calibri"/>
                <a:cs typeface="Calibri"/>
              </a:rPr>
              <a:t> </a:t>
            </a:r>
            <a:r>
              <a:rPr lang="tr-TR" sz="1800" dirty="0">
                <a:latin typeface="Calibri"/>
                <a:cs typeface="Calibri"/>
              </a:rPr>
              <a:t>temin</a:t>
            </a:r>
            <a:r>
              <a:rPr lang="tr-TR" sz="1800" spc="-60" dirty="0">
                <a:latin typeface="Calibri"/>
                <a:cs typeface="Calibri"/>
              </a:rPr>
              <a:t> </a:t>
            </a:r>
            <a:r>
              <a:rPr lang="tr-TR" sz="1800" dirty="0">
                <a:latin typeface="Calibri"/>
                <a:cs typeface="Calibri"/>
              </a:rPr>
              <a:t>edilmesi</a:t>
            </a:r>
            <a:r>
              <a:rPr lang="tr-TR" sz="1800" spc="-75" dirty="0">
                <a:latin typeface="Calibri"/>
                <a:cs typeface="Calibri"/>
              </a:rPr>
              <a:t> </a:t>
            </a:r>
            <a:r>
              <a:rPr lang="tr-TR" sz="1800" dirty="0">
                <a:latin typeface="Calibri"/>
                <a:cs typeface="Calibri"/>
              </a:rPr>
              <a:t>ve</a:t>
            </a:r>
            <a:r>
              <a:rPr lang="tr-TR" sz="1800" spc="-80" dirty="0">
                <a:latin typeface="Calibri"/>
                <a:cs typeface="Calibri"/>
              </a:rPr>
              <a:t> </a:t>
            </a:r>
            <a:r>
              <a:rPr lang="tr-TR" sz="1800" dirty="0">
                <a:latin typeface="Calibri"/>
                <a:cs typeface="Calibri"/>
              </a:rPr>
              <a:t>bunu</a:t>
            </a:r>
            <a:r>
              <a:rPr lang="tr-TR" sz="1800" spc="-75" dirty="0">
                <a:latin typeface="Calibri"/>
                <a:cs typeface="Calibri"/>
              </a:rPr>
              <a:t> </a:t>
            </a:r>
            <a:r>
              <a:rPr lang="tr-TR" sz="1800" dirty="0">
                <a:latin typeface="Calibri"/>
                <a:cs typeface="Calibri"/>
              </a:rPr>
              <a:t>misafirlere</a:t>
            </a:r>
            <a:r>
              <a:rPr lang="tr-TR" sz="1800" spc="-75" dirty="0">
                <a:latin typeface="Calibri"/>
                <a:cs typeface="Calibri"/>
              </a:rPr>
              <a:t> </a:t>
            </a:r>
            <a:r>
              <a:rPr lang="tr-TR" sz="1800" spc="-10" dirty="0">
                <a:latin typeface="Calibri"/>
                <a:cs typeface="Calibri"/>
              </a:rPr>
              <a:t>açıklayan</a:t>
            </a:r>
            <a:r>
              <a:rPr lang="tr-TR" sz="1800" spc="-60" dirty="0">
                <a:latin typeface="Calibri"/>
                <a:cs typeface="Calibri"/>
              </a:rPr>
              <a:t> </a:t>
            </a:r>
            <a:r>
              <a:rPr lang="tr-TR" sz="1800" spc="-10" dirty="0">
                <a:latin typeface="Calibri"/>
                <a:cs typeface="Calibri"/>
              </a:rPr>
              <a:t>bilgilendirmelerin restorana</a:t>
            </a:r>
            <a:r>
              <a:rPr lang="tr-TR" sz="1800" spc="-125" dirty="0">
                <a:latin typeface="Calibri"/>
                <a:cs typeface="Calibri"/>
              </a:rPr>
              <a:t> </a:t>
            </a:r>
            <a:r>
              <a:rPr lang="tr-TR" sz="1800" spc="-10" dirty="0">
                <a:latin typeface="Calibri"/>
                <a:cs typeface="Calibri"/>
              </a:rPr>
              <a:t>asılması.</a:t>
            </a:r>
            <a:endParaRPr lang="tr-TR" sz="1800" dirty="0">
              <a:latin typeface="Calibri"/>
              <a:cs typeface="Calibri"/>
            </a:endParaRPr>
          </a:p>
        </p:txBody>
      </p:sp>
      <p:sp>
        <p:nvSpPr>
          <p:cNvPr id="10" name="object 6">
            <a:extLst>
              <a:ext uri="{FF2B5EF4-FFF2-40B4-BE49-F238E27FC236}">
                <a16:creationId xmlns:a16="http://schemas.microsoft.com/office/drawing/2014/main" id="{57DA3F55-AB47-A2BF-919F-BE00EE590967}"/>
              </a:ext>
            </a:extLst>
          </p:cNvPr>
          <p:cNvSpPr/>
          <p:nvPr/>
        </p:nvSpPr>
        <p:spPr>
          <a:xfrm>
            <a:off x="5657088" y="4386071"/>
            <a:ext cx="929640" cy="1088390"/>
          </a:xfrm>
          <a:custGeom>
            <a:avLst/>
            <a:gdLst/>
            <a:ahLst/>
            <a:cxnLst/>
            <a:rect l="l" t="t" r="r" b="b"/>
            <a:pathLst>
              <a:path w="929640" h="1088389">
                <a:moveTo>
                  <a:pt x="464820" y="0"/>
                </a:moveTo>
                <a:lnTo>
                  <a:pt x="464820" y="217677"/>
                </a:lnTo>
                <a:lnTo>
                  <a:pt x="0" y="217677"/>
                </a:lnTo>
                <a:lnTo>
                  <a:pt x="0" y="870457"/>
                </a:lnTo>
                <a:lnTo>
                  <a:pt x="464820" y="870457"/>
                </a:lnTo>
                <a:lnTo>
                  <a:pt x="464820" y="1088136"/>
                </a:lnTo>
                <a:lnTo>
                  <a:pt x="929639" y="544067"/>
                </a:lnTo>
                <a:lnTo>
                  <a:pt x="464820" y="0"/>
                </a:lnTo>
                <a:close/>
              </a:path>
            </a:pathLst>
          </a:custGeom>
          <a:solidFill>
            <a:srgbClr val="EC7C30"/>
          </a:solidFill>
        </p:spPr>
        <p:txBody>
          <a:bodyPr wrap="square" lIns="0" tIns="0" rIns="0" bIns="0" rtlCol="0"/>
          <a:lstStyle/>
          <a:p>
            <a:endParaRPr/>
          </a:p>
        </p:txBody>
      </p:sp>
      <p:sp>
        <p:nvSpPr>
          <p:cNvPr id="11" name="object 7">
            <a:extLst>
              <a:ext uri="{FF2B5EF4-FFF2-40B4-BE49-F238E27FC236}">
                <a16:creationId xmlns:a16="http://schemas.microsoft.com/office/drawing/2014/main" id="{8FA1EE3C-3291-F91F-07F7-2D0F8AFF9050}"/>
              </a:ext>
            </a:extLst>
          </p:cNvPr>
          <p:cNvSpPr/>
          <p:nvPr/>
        </p:nvSpPr>
        <p:spPr>
          <a:xfrm>
            <a:off x="6970776" y="3685032"/>
            <a:ext cx="4380230" cy="2493645"/>
          </a:xfrm>
          <a:custGeom>
            <a:avLst/>
            <a:gdLst/>
            <a:ahLst/>
            <a:cxnLst/>
            <a:rect l="l" t="t" r="r" b="b"/>
            <a:pathLst>
              <a:path w="4380230" h="2493645">
                <a:moveTo>
                  <a:pt x="4130675" y="0"/>
                </a:moveTo>
                <a:lnTo>
                  <a:pt x="249300" y="0"/>
                </a:lnTo>
                <a:lnTo>
                  <a:pt x="204493" y="4017"/>
                </a:lnTo>
                <a:lnTo>
                  <a:pt x="162318" y="15598"/>
                </a:lnTo>
                <a:lnTo>
                  <a:pt x="123481" y="34040"/>
                </a:lnTo>
                <a:lnTo>
                  <a:pt x="88686" y="58638"/>
                </a:lnTo>
                <a:lnTo>
                  <a:pt x="58638" y="88686"/>
                </a:lnTo>
                <a:lnTo>
                  <a:pt x="34040" y="123481"/>
                </a:lnTo>
                <a:lnTo>
                  <a:pt x="15598" y="162318"/>
                </a:lnTo>
                <a:lnTo>
                  <a:pt x="4017" y="204493"/>
                </a:lnTo>
                <a:lnTo>
                  <a:pt x="0" y="249301"/>
                </a:lnTo>
                <a:lnTo>
                  <a:pt x="0" y="2243937"/>
                </a:lnTo>
                <a:lnTo>
                  <a:pt x="4017" y="2288752"/>
                </a:lnTo>
                <a:lnTo>
                  <a:pt x="15598" y="2330933"/>
                </a:lnTo>
                <a:lnTo>
                  <a:pt x="34040" y="2369774"/>
                </a:lnTo>
                <a:lnTo>
                  <a:pt x="58638" y="2404573"/>
                </a:lnTo>
                <a:lnTo>
                  <a:pt x="88686" y="2434623"/>
                </a:lnTo>
                <a:lnTo>
                  <a:pt x="123481" y="2459222"/>
                </a:lnTo>
                <a:lnTo>
                  <a:pt x="162318" y="2477664"/>
                </a:lnTo>
                <a:lnTo>
                  <a:pt x="204493" y="2489246"/>
                </a:lnTo>
                <a:lnTo>
                  <a:pt x="249300" y="2493264"/>
                </a:lnTo>
                <a:lnTo>
                  <a:pt x="4130675" y="2493264"/>
                </a:lnTo>
                <a:lnTo>
                  <a:pt x="4175482" y="2489246"/>
                </a:lnTo>
                <a:lnTo>
                  <a:pt x="4217657" y="2477664"/>
                </a:lnTo>
                <a:lnTo>
                  <a:pt x="4256494" y="2459222"/>
                </a:lnTo>
                <a:lnTo>
                  <a:pt x="4291289" y="2434623"/>
                </a:lnTo>
                <a:lnTo>
                  <a:pt x="4321337" y="2404573"/>
                </a:lnTo>
                <a:lnTo>
                  <a:pt x="4345935" y="2369774"/>
                </a:lnTo>
                <a:lnTo>
                  <a:pt x="4364377" y="2330933"/>
                </a:lnTo>
                <a:lnTo>
                  <a:pt x="4375958" y="2288752"/>
                </a:lnTo>
                <a:lnTo>
                  <a:pt x="4379976" y="2243937"/>
                </a:lnTo>
                <a:lnTo>
                  <a:pt x="4379976" y="249301"/>
                </a:lnTo>
                <a:lnTo>
                  <a:pt x="4375958" y="204493"/>
                </a:lnTo>
                <a:lnTo>
                  <a:pt x="4364377" y="162318"/>
                </a:lnTo>
                <a:lnTo>
                  <a:pt x="4345935" y="123481"/>
                </a:lnTo>
                <a:lnTo>
                  <a:pt x="4321337" y="88686"/>
                </a:lnTo>
                <a:lnTo>
                  <a:pt x="4291289" y="58638"/>
                </a:lnTo>
                <a:lnTo>
                  <a:pt x="4256494" y="34040"/>
                </a:lnTo>
                <a:lnTo>
                  <a:pt x="4217657" y="15598"/>
                </a:lnTo>
                <a:lnTo>
                  <a:pt x="4175482" y="4017"/>
                </a:lnTo>
                <a:lnTo>
                  <a:pt x="4130675" y="0"/>
                </a:lnTo>
                <a:close/>
              </a:path>
            </a:pathLst>
          </a:custGeom>
          <a:solidFill>
            <a:srgbClr val="A4A4A4"/>
          </a:solidFill>
        </p:spPr>
        <p:txBody>
          <a:bodyPr wrap="square" lIns="0" tIns="0" rIns="0" bIns="0" rtlCol="0"/>
          <a:lstStyle/>
          <a:p>
            <a:endParaRPr/>
          </a:p>
        </p:txBody>
      </p:sp>
      <p:sp>
        <p:nvSpPr>
          <p:cNvPr id="12" name="object 8">
            <a:extLst>
              <a:ext uri="{FF2B5EF4-FFF2-40B4-BE49-F238E27FC236}">
                <a16:creationId xmlns:a16="http://schemas.microsoft.com/office/drawing/2014/main" id="{F182EB88-5445-87C8-8BC9-9C1A8B957AC2}"/>
              </a:ext>
            </a:extLst>
          </p:cNvPr>
          <p:cNvSpPr txBox="1"/>
          <p:nvPr/>
        </p:nvSpPr>
        <p:spPr>
          <a:xfrm>
            <a:off x="7140067" y="3819525"/>
            <a:ext cx="4043679" cy="2171700"/>
          </a:xfrm>
          <a:prstGeom prst="rect">
            <a:avLst/>
          </a:prstGeom>
        </p:spPr>
        <p:txBody>
          <a:bodyPr vert="horz" wrap="square" lIns="0" tIns="36195" rIns="0" bIns="0" rtlCol="0">
            <a:spAutoFit/>
          </a:bodyPr>
          <a:lstStyle/>
          <a:p>
            <a:pPr marL="12700" marR="5080" indent="635" algn="ctr">
              <a:lnSpc>
                <a:spcPct val="91600"/>
              </a:lnSpc>
              <a:spcBef>
                <a:spcPts val="285"/>
              </a:spcBef>
            </a:pPr>
            <a:r>
              <a:rPr sz="1900" spc="-10" dirty="0">
                <a:solidFill>
                  <a:srgbClr val="FFFFFF"/>
                </a:solidFill>
                <a:latin typeface="Calibri"/>
                <a:cs typeface="Calibri"/>
              </a:rPr>
              <a:t>Misafirlerden</a:t>
            </a:r>
            <a:r>
              <a:rPr sz="1900" spc="-70" dirty="0">
                <a:solidFill>
                  <a:srgbClr val="FFFFFF"/>
                </a:solidFill>
                <a:latin typeface="Calibri"/>
                <a:cs typeface="Calibri"/>
              </a:rPr>
              <a:t> </a:t>
            </a:r>
            <a:r>
              <a:rPr sz="1900" dirty="0">
                <a:solidFill>
                  <a:srgbClr val="FFFFFF"/>
                </a:solidFill>
                <a:latin typeface="Calibri"/>
                <a:cs typeface="Calibri"/>
              </a:rPr>
              <a:t>yerel</a:t>
            </a:r>
            <a:r>
              <a:rPr sz="1900" spc="-55" dirty="0">
                <a:solidFill>
                  <a:srgbClr val="FFFFFF"/>
                </a:solidFill>
                <a:latin typeface="Calibri"/>
                <a:cs typeface="Calibri"/>
              </a:rPr>
              <a:t> </a:t>
            </a:r>
            <a:r>
              <a:rPr sz="1900" dirty="0">
                <a:solidFill>
                  <a:srgbClr val="FFFFFF"/>
                </a:solidFill>
                <a:latin typeface="Calibri"/>
                <a:cs typeface="Calibri"/>
              </a:rPr>
              <a:t>halkın</a:t>
            </a:r>
            <a:r>
              <a:rPr sz="1900" spc="-70" dirty="0">
                <a:solidFill>
                  <a:srgbClr val="FFFFFF"/>
                </a:solidFill>
                <a:latin typeface="Calibri"/>
                <a:cs typeface="Calibri"/>
              </a:rPr>
              <a:t> </a:t>
            </a:r>
            <a:r>
              <a:rPr sz="1900" spc="-10" dirty="0">
                <a:solidFill>
                  <a:srgbClr val="FFFFFF"/>
                </a:solidFill>
                <a:latin typeface="Calibri"/>
                <a:cs typeface="Calibri"/>
              </a:rPr>
              <a:t>desteklenmesi </a:t>
            </a:r>
            <a:r>
              <a:rPr sz="1900" dirty="0">
                <a:solidFill>
                  <a:srgbClr val="FFFFFF"/>
                </a:solidFill>
                <a:latin typeface="Calibri"/>
                <a:cs typeface="Calibri"/>
              </a:rPr>
              <a:t>ve</a:t>
            </a:r>
            <a:r>
              <a:rPr sz="1900" spc="-55" dirty="0">
                <a:solidFill>
                  <a:srgbClr val="FFFFFF"/>
                </a:solidFill>
                <a:latin typeface="Calibri"/>
                <a:cs typeface="Calibri"/>
              </a:rPr>
              <a:t> </a:t>
            </a:r>
            <a:r>
              <a:rPr sz="1900" dirty="0">
                <a:solidFill>
                  <a:srgbClr val="FFFFFF"/>
                </a:solidFill>
                <a:latin typeface="Calibri"/>
                <a:cs typeface="Calibri"/>
              </a:rPr>
              <a:t>yerel</a:t>
            </a:r>
            <a:r>
              <a:rPr sz="1900" spc="-30" dirty="0">
                <a:solidFill>
                  <a:srgbClr val="FFFFFF"/>
                </a:solidFill>
                <a:latin typeface="Calibri"/>
                <a:cs typeface="Calibri"/>
              </a:rPr>
              <a:t> </a:t>
            </a:r>
            <a:r>
              <a:rPr sz="1900" dirty="0">
                <a:solidFill>
                  <a:srgbClr val="FFFFFF"/>
                </a:solidFill>
                <a:latin typeface="Calibri"/>
                <a:cs typeface="Calibri"/>
              </a:rPr>
              <a:t>ürünlerin</a:t>
            </a:r>
            <a:r>
              <a:rPr sz="1900" spc="-80" dirty="0">
                <a:solidFill>
                  <a:srgbClr val="FFFFFF"/>
                </a:solidFill>
                <a:latin typeface="Calibri"/>
                <a:cs typeface="Calibri"/>
              </a:rPr>
              <a:t> </a:t>
            </a:r>
            <a:r>
              <a:rPr sz="1900" spc="-10" dirty="0">
                <a:solidFill>
                  <a:srgbClr val="FFFFFF"/>
                </a:solidFill>
                <a:latin typeface="Calibri"/>
                <a:cs typeface="Calibri"/>
              </a:rPr>
              <a:t>kullanılması</a:t>
            </a:r>
            <a:r>
              <a:rPr sz="1900" spc="-50" dirty="0">
                <a:solidFill>
                  <a:srgbClr val="FFFFFF"/>
                </a:solidFill>
                <a:latin typeface="Calibri"/>
                <a:cs typeface="Calibri"/>
              </a:rPr>
              <a:t> </a:t>
            </a:r>
            <a:r>
              <a:rPr sz="1900" spc="-10" dirty="0">
                <a:solidFill>
                  <a:srgbClr val="FFFFFF"/>
                </a:solidFill>
                <a:latin typeface="Calibri"/>
                <a:cs typeface="Calibri"/>
              </a:rPr>
              <a:t>hakkında </a:t>
            </a:r>
            <a:r>
              <a:rPr sz="1900" dirty="0">
                <a:solidFill>
                  <a:srgbClr val="FFFFFF"/>
                </a:solidFill>
                <a:latin typeface="Calibri"/>
                <a:cs typeface="Calibri"/>
              </a:rPr>
              <a:t>geri</a:t>
            </a:r>
            <a:r>
              <a:rPr sz="1900" spc="-5" dirty="0">
                <a:solidFill>
                  <a:srgbClr val="FFFFFF"/>
                </a:solidFill>
                <a:latin typeface="Calibri"/>
                <a:cs typeface="Calibri"/>
              </a:rPr>
              <a:t> </a:t>
            </a:r>
            <a:r>
              <a:rPr sz="1900" spc="-10" dirty="0">
                <a:solidFill>
                  <a:srgbClr val="FFFFFF"/>
                </a:solidFill>
                <a:latin typeface="Calibri"/>
                <a:cs typeface="Calibri"/>
              </a:rPr>
              <a:t>bildirimlerde</a:t>
            </a:r>
            <a:r>
              <a:rPr sz="1900" spc="-50" dirty="0">
                <a:solidFill>
                  <a:srgbClr val="FFFFFF"/>
                </a:solidFill>
                <a:latin typeface="Calibri"/>
                <a:cs typeface="Calibri"/>
              </a:rPr>
              <a:t> </a:t>
            </a:r>
            <a:r>
              <a:rPr sz="1900" spc="-25" dirty="0">
                <a:solidFill>
                  <a:srgbClr val="FFFFFF"/>
                </a:solidFill>
                <a:latin typeface="Calibri"/>
                <a:cs typeface="Calibri"/>
              </a:rPr>
              <a:t>bulundular.</a:t>
            </a:r>
            <a:r>
              <a:rPr sz="1900" spc="-60" dirty="0">
                <a:solidFill>
                  <a:srgbClr val="FFFFFF"/>
                </a:solidFill>
                <a:latin typeface="Calibri"/>
                <a:cs typeface="Calibri"/>
              </a:rPr>
              <a:t> </a:t>
            </a:r>
            <a:r>
              <a:rPr sz="1900" spc="-10" dirty="0">
                <a:solidFill>
                  <a:srgbClr val="FFFFFF"/>
                </a:solidFill>
                <a:latin typeface="Calibri"/>
                <a:cs typeface="Calibri"/>
              </a:rPr>
              <a:t>Personel</a:t>
            </a:r>
            <a:r>
              <a:rPr sz="1900" spc="-50" dirty="0">
                <a:solidFill>
                  <a:srgbClr val="FFFFFF"/>
                </a:solidFill>
                <a:latin typeface="Calibri"/>
                <a:cs typeface="Calibri"/>
              </a:rPr>
              <a:t> </a:t>
            </a:r>
            <a:r>
              <a:rPr sz="1900" spc="-25" dirty="0">
                <a:solidFill>
                  <a:srgbClr val="FFFFFF"/>
                </a:solidFill>
                <a:latin typeface="Calibri"/>
                <a:cs typeface="Calibri"/>
              </a:rPr>
              <a:t>ve </a:t>
            </a:r>
            <a:r>
              <a:rPr sz="1900" spc="-10" dirty="0">
                <a:solidFill>
                  <a:srgbClr val="FFFFFF"/>
                </a:solidFill>
                <a:latin typeface="Calibri"/>
                <a:cs typeface="Calibri"/>
              </a:rPr>
              <a:t>misafirlerden</a:t>
            </a:r>
            <a:r>
              <a:rPr sz="1900" spc="-70" dirty="0">
                <a:solidFill>
                  <a:srgbClr val="FFFFFF"/>
                </a:solidFill>
                <a:latin typeface="Calibri"/>
                <a:cs typeface="Calibri"/>
              </a:rPr>
              <a:t> </a:t>
            </a:r>
            <a:r>
              <a:rPr sz="1900" dirty="0">
                <a:solidFill>
                  <a:srgbClr val="FFFFFF"/>
                </a:solidFill>
                <a:latin typeface="Calibri"/>
                <a:cs typeface="Calibri"/>
              </a:rPr>
              <a:t>gelen</a:t>
            </a:r>
            <a:r>
              <a:rPr sz="1900" spc="-20" dirty="0">
                <a:solidFill>
                  <a:srgbClr val="FFFFFF"/>
                </a:solidFill>
                <a:latin typeface="Calibri"/>
                <a:cs typeface="Calibri"/>
              </a:rPr>
              <a:t> </a:t>
            </a:r>
            <a:r>
              <a:rPr sz="1900" dirty="0">
                <a:solidFill>
                  <a:srgbClr val="FFFFFF"/>
                </a:solidFill>
                <a:latin typeface="Calibri"/>
                <a:cs typeface="Calibri"/>
              </a:rPr>
              <a:t>olumlu</a:t>
            </a:r>
            <a:r>
              <a:rPr sz="1900" spc="-50" dirty="0">
                <a:solidFill>
                  <a:srgbClr val="FFFFFF"/>
                </a:solidFill>
                <a:latin typeface="Calibri"/>
                <a:cs typeface="Calibri"/>
              </a:rPr>
              <a:t> </a:t>
            </a:r>
            <a:r>
              <a:rPr sz="1900" spc="-20" dirty="0">
                <a:solidFill>
                  <a:srgbClr val="FFFFFF"/>
                </a:solidFill>
                <a:latin typeface="Calibri"/>
                <a:cs typeface="Calibri"/>
              </a:rPr>
              <a:t>geri</a:t>
            </a:r>
            <a:endParaRPr sz="1900" dirty="0">
              <a:latin typeface="Calibri"/>
              <a:cs typeface="Calibri"/>
            </a:endParaRPr>
          </a:p>
          <a:p>
            <a:pPr marL="231775" marR="222885" indent="-635" algn="ctr">
              <a:lnSpc>
                <a:spcPct val="91600"/>
              </a:lnSpc>
            </a:pPr>
            <a:r>
              <a:rPr sz="1900" dirty="0">
                <a:solidFill>
                  <a:srgbClr val="FFFFFF"/>
                </a:solidFill>
                <a:latin typeface="Calibri"/>
                <a:cs typeface="Calibri"/>
              </a:rPr>
              <a:t>bildirimler</a:t>
            </a:r>
            <a:r>
              <a:rPr sz="1900" spc="-95" dirty="0">
                <a:solidFill>
                  <a:srgbClr val="FFFFFF"/>
                </a:solidFill>
                <a:latin typeface="Calibri"/>
                <a:cs typeface="Calibri"/>
              </a:rPr>
              <a:t> </a:t>
            </a:r>
            <a:r>
              <a:rPr sz="1900" dirty="0">
                <a:solidFill>
                  <a:srgbClr val="FFFFFF"/>
                </a:solidFill>
                <a:latin typeface="Calibri"/>
                <a:cs typeface="Calibri"/>
              </a:rPr>
              <a:t>nedeniyle,</a:t>
            </a:r>
            <a:r>
              <a:rPr sz="1900" spc="-95" dirty="0">
                <a:solidFill>
                  <a:srgbClr val="FFFFFF"/>
                </a:solidFill>
                <a:latin typeface="Calibri"/>
                <a:cs typeface="Calibri"/>
              </a:rPr>
              <a:t> </a:t>
            </a:r>
            <a:r>
              <a:rPr sz="1900" dirty="0">
                <a:solidFill>
                  <a:srgbClr val="FFFFFF"/>
                </a:solidFill>
                <a:latin typeface="Calibri"/>
                <a:cs typeface="Calibri"/>
              </a:rPr>
              <a:t>yerel</a:t>
            </a:r>
            <a:r>
              <a:rPr sz="1900" spc="-95" dirty="0">
                <a:solidFill>
                  <a:srgbClr val="FFFFFF"/>
                </a:solidFill>
                <a:latin typeface="Calibri"/>
                <a:cs typeface="Calibri"/>
              </a:rPr>
              <a:t> </a:t>
            </a:r>
            <a:r>
              <a:rPr sz="1900" spc="-10" dirty="0">
                <a:solidFill>
                  <a:srgbClr val="FFFFFF"/>
                </a:solidFill>
                <a:latin typeface="Calibri"/>
                <a:cs typeface="Calibri"/>
              </a:rPr>
              <a:t>kaynaklı malzemeleri </a:t>
            </a:r>
            <a:r>
              <a:rPr sz="1900" dirty="0">
                <a:solidFill>
                  <a:srgbClr val="FFFFFF"/>
                </a:solidFill>
                <a:latin typeface="Calibri"/>
                <a:cs typeface="Calibri"/>
              </a:rPr>
              <a:t>daha</a:t>
            </a:r>
            <a:r>
              <a:rPr sz="1900" spc="-65" dirty="0">
                <a:solidFill>
                  <a:srgbClr val="FFFFFF"/>
                </a:solidFill>
                <a:latin typeface="Calibri"/>
                <a:cs typeface="Calibri"/>
              </a:rPr>
              <a:t> </a:t>
            </a:r>
            <a:r>
              <a:rPr sz="1900" dirty="0">
                <a:solidFill>
                  <a:srgbClr val="FFFFFF"/>
                </a:solidFill>
                <a:latin typeface="Calibri"/>
                <a:cs typeface="Calibri"/>
              </a:rPr>
              <a:t>çok</a:t>
            </a:r>
            <a:r>
              <a:rPr sz="1900" spc="-55" dirty="0">
                <a:solidFill>
                  <a:srgbClr val="FFFFFF"/>
                </a:solidFill>
                <a:latin typeface="Calibri"/>
                <a:cs typeface="Calibri"/>
              </a:rPr>
              <a:t> </a:t>
            </a:r>
            <a:r>
              <a:rPr sz="1900" dirty="0">
                <a:solidFill>
                  <a:srgbClr val="FFFFFF"/>
                </a:solidFill>
                <a:latin typeface="Calibri"/>
                <a:cs typeface="Calibri"/>
              </a:rPr>
              <a:t>açık</a:t>
            </a:r>
            <a:r>
              <a:rPr sz="1900" spc="-30" dirty="0">
                <a:solidFill>
                  <a:srgbClr val="FFFFFF"/>
                </a:solidFill>
                <a:latin typeface="Calibri"/>
                <a:cs typeface="Calibri"/>
              </a:rPr>
              <a:t> </a:t>
            </a:r>
            <a:r>
              <a:rPr sz="1900" dirty="0">
                <a:solidFill>
                  <a:srgbClr val="FFFFFF"/>
                </a:solidFill>
                <a:latin typeface="Calibri"/>
                <a:cs typeface="Calibri"/>
              </a:rPr>
              <a:t>büfe</a:t>
            </a:r>
            <a:r>
              <a:rPr sz="1900" spc="-55" dirty="0">
                <a:solidFill>
                  <a:srgbClr val="FFFFFF"/>
                </a:solidFill>
                <a:latin typeface="Calibri"/>
                <a:cs typeface="Calibri"/>
              </a:rPr>
              <a:t> </a:t>
            </a:r>
            <a:r>
              <a:rPr sz="1900" spc="-35" dirty="0">
                <a:solidFill>
                  <a:srgbClr val="FFFFFF"/>
                </a:solidFill>
                <a:latin typeface="Calibri"/>
                <a:cs typeface="Calibri"/>
              </a:rPr>
              <a:t>ve </a:t>
            </a:r>
            <a:r>
              <a:rPr sz="1900" spc="-10" dirty="0">
                <a:solidFill>
                  <a:srgbClr val="FFFFFF"/>
                </a:solidFill>
                <a:latin typeface="Calibri"/>
                <a:cs typeface="Calibri"/>
              </a:rPr>
              <a:t>menülere</a:t>
            </a:r>
            <a:r>
              <a:rPr sz="1900" spc="-75" dirty="0">
                <a:solidFill>
                  <a:srgbClr val="FFFFFF"/>
                </a:solidFill>
                <a:latin typeface="Calibri"/>
                <a:cs typeface="Calibri"/>
              </a:rPr>
              <a:t> </a:t>
            </a:r>
            <a:r>
              <a:rPr sz="1900" dirty="0">
                <a:solidFill>
                  <a:srgbClr val="FFFFFF"/>
                </a:solidFill>
                <a:latin typeface="Calibri"/>
                <a:cs typeface="Calibri"/>
              </a:rPr>
              <a:t>dâhil</a:t>
            </a:r>
            <a:r>
              <a:rPr sz="1900" spc="-75" dirty="0">
                <a:solidFill>
                  <a:srgbClr val="FFFFFF"/>
                </a:solidFill>
                <a:latin typeface="Calibri"/>
                <a:cs typeface="Calibri"/>
              </a:rPr>
              <a:t> </a:t>
            </a:r>
            <a:r>
              <a:rPr sz="1900" dirty="0">
                <a:solidFill>
                  <a:srgbClr val="FFFFFF"/>
                </a:solidFill>
                <a:latin typeface="Calibri"/>
                <a:cs typeface="Calibri"/>
              </a:rPr>
              <a:t>etmemiz</a:t>
            </a:r>
            <a:r>
              <a:rPr sz="1900" spc="-55" dirty="0">
                <a:solidFill>
                  <a:srgbClr val="FFFFFF"/>
                </a:solidFill>
                <a:latin typeface="Calibri"/>
                <a:cs typeface="Calibri"/>
              </a:rPr>
              <a:t> </a:t>
            </a:r>
            <a:r>
              <a:rPr sz="1900" dirty="0">
                <a:solidFill>
                  <a:srgbClr val="FFFFFF"/>
                </a:solidFill>
                <a:latin typeface="Calibri"/>
                <a:cs typeface="Calibri"/>
              </a:rPr>
              <a:t>güzel</a:t>
            </a:r>
            <a:r>
              <a:rPr sz="1900" spc="-50" dirty="0">
                <a:solidFill>
                  <a:srgbClr val="FFFFFF"/>
                </a:solidFill>
                <a:latin typeface="Calibri"/>
                <a:cs typeface="Calibri"/>
              </a:rPr>
              <a:t> </a:t>
            </a:r>
            <a:r>
              <a:rPr sz="1900" spc="-10" dirty="0">
                <a:solidFill>
                  <a:srgbClr val="FFFFFF"/>
                </a:solidFill>
                <a:latin typeface="Calibri"/>
                <a:cs typeface="Calibri"/>
              </a:rPr>
              <a:t>sonuç vermiştir.</a:t>
            </a:r>
            <a:endParaRPr sz="1900" dirty="0">
              <a:latin typeface="Calibri"/>
              <a:cs typeface="Calibri"/>
            </a:endParaRPr>
          </a:p>
        </p:txBody>
      </p:sp>
      <p:sp>
        <p:nvSpPr>
          <p:cNvPr id="13" name="object 4">
            <a:extLst>
              <a:ext uri="{FF2B5EF4-FFF2-40B4-BE49-F238E27FC236}">
                <a16:creationId xmlns:a16="http://schemas.microsoft.com/office/drawing/2014/main" id="{0BA484EB-0FBD-2E0E-1DA0-A9B886D96011}"/>
              </a:ext>
            </a:extLst>
          </p:cNvPr>
          <p:cNvSpPr/>
          <p:nvPr/>
        </p:nvSpPr>
        <p:spPr>
          <a:xfrm>
            <a:off x="841247" y="3685032"/>
            <a:ext cx="4380230" cy="2493645"/>
          </a:xfrm>
          <a:custGeom>
            <a:avLst/>
            <a:gdLst/>
            <a:ahLst/>
            <a:cxnLst/>
            <a:rect l="l" t="t" r="r" b="b"/>
            <a:pathLst>
              <a:path w="4380230" h="2493645">
                <a:moveTo>
                  <a:pt x="4130675" y="0"/>
                </a:moveTo>
                <a:lnTo>
                  <a:pt x="249326" y="0"/>
                </a:lnTo>
                <a:lnTo>
                  <a:pt x="204507" y="4017"/>
                </a:lnTo>
                <a:lnTo>
                  <a:pt x="162325" y="15598"/>
                </a:lnTo>
                <a:lnTo>
                  <a:pt x="123483" y="34040"/>
                </a:lnTo>
                <a:lnTo>
                  <a:pt x="88685" y="58638"/>
                </a:lnTo>
                <a:lnTo>
                  <a:pt x="58636" y="88686"/>
                </a:lnTo>
                <a:lnTo>
                  <a:pt x="34038" y="123481"/>
                </a:lnTo>
                <a:lnTo>
                  <a:pt x="15597" y="162318"/>
                </a:lnTo>
                <a:lnTo>
                  <a:pt x="4016" y="204493"/>
                </a:lnTo>
                <a:lnTo>
                  <a:pt x="0" y="249301"/>
                </a:lnTo>
                <a:lnTo>
                  <a:pt x="0" y="2243937"/>
                </a:lnTo>
                <a:lnTo>
                  <a:pt x="4016" y="2288752"/>
                </a:lnTo>
                <a:lnTo>
                  <a:pt x="15597" y="2330933"/>
                </a:lnTo>
                <a:lnTo>
                  <a:pt x="34038" y="2369774"/>
                </a:lnTo>
                <a:lnTo>
                  <a:pt x="58636" y="2404573"/>
                </a:lnTo>
                <a:lnTo>
                  <a:pt x="88685" y="2434623"/>
                </a:lnTo>
                <a:lnTo>
                  <a:pt x="123483" y="2459222"/>
                </a:lnTo>
                <a:lnTo>
                  <a:pt x="162325" y="2477664"/>
                </a:lnTo>
                <a:lnTo>
                  <a:pt x="204507" y="2489246"/>
                </a:lnTo>
                <a:lnTo>
                  <a:pt x="249326" y="2493264"/>
                </a:lnTo>
                <a:lnTo>
                  <a:pt x="4130675" y="2493264"/>
                </a:lnTo>
                <a:lnTo>
                  <a:pt x="4175482" y="2489246"/>
                </a:lnTo>
                <a:lnTo>
                  <a:pt x="4217657" y="2477664"/>
                </a:lnTo>
                <a:lnTo>
                  <a:pt x="4256494" y="2459222"/>
                </a:lnTo>
                <a:lnTo>
                  <a:pt x="4291289" y="2434623"/>
                </a:lnTo>
                <a:lnTo>
                  <a:pt x="4321337" y="2404573"/>
                </a:lnTo>
                <a:lnTo>
                  <a:pt x="4345935" y="2369774"/>
                </a:lnTo>
                <a:lnTo>
                  <a:pt x="4364377" y="2330933"/>
                </a:lnTo>
                <a:lnTo>
                  <a:pt x="4375958" y="2288752"/>
                </a:lnTo>
                <a:lnTo>
                  <a:pt x="4379976" y="2243937"/>
                </a:lnTo>
                <a:lnTo>
                  <a:pt x="4379976" y="249301"/>
                </a:lnTo>
                <a:lnTo>
                  <a:pt x="4375958" y="204493"/>
                </a:lnTo>
                <a:lnTo>
                  <a:pt x="4364377" y="162318"/>
                </a:lnTo>
                <a:lnTo>
                  <a:pt x="4345935" y="123481"/>
                </a:lnTo>
                <a:lnTo>
                  <a:pt x="4321337" y="88686"/>
                </a:lnTo>
                <a:lnTo>
                  <a:pt x="4291289" y="58638"/>
                </a:lnTo>
                <a:lnTo>
                  <a:pt x="4256494" y="34040"/>
                </a:lnTo>
                <a:lnTo>
                  <a:pt x="4217657" y="15598"/>
                </a:lnTo>
                <a:lnTo>
                  <a:pt x="4175482" y="4017"/>
                </a:lnTo>
                <a:lnTo>
                  <a:pt x="4130675" y="0"/>
                </a:lnTo>
                <a:close/>
              </a:path>
            </a:pathLst>
          </a:custGeom>
          <a:solidFill>
            <a:srgbClr val="EC7C30"/>
          </a:solidFill>
        </p:spPr>
        <p:txBody>
          <a:bodyPr wrap="square" lIns="0" tIns="0" rIns="0" bIns="0" rtlCol="0"/>
          <a:lstStyle/>
          <a:p>
            <a:endParaRPr/>
          </a:p>
        </p:txBody>
      </p:sp>
      <p:sp>
        <p:nvSpPr>
          <p:cNvPr id="14" name="object 5">
            <a:extLst>
              <a:ext uri="{FF2B5EF4-FFF2-40B4-BE49-F238E27FC236}">
                <a16:creationId xmlns:a16="http://schemas.microsoft.com/office/drawing/2014/main" id="{35A06C2D-B4EA-EDE2-DC73-37EE69CD1079}"/>
              </a:ext>
            </a:extLst>
          </p:cNvPr>
          <p:cNvSpPr txBox="1"/>
          <p:nvPr/>
        </p:nvSpPr>
        <p:spPr>
          <a:xfrm>
            <a:off x="2589022" y="4747336"/>
            <a:ext cx="88582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FFFFFF"/>
                </a:solidFill>
                <a:latin typeface="Calibri"/>
                <a:cs typeface="Calibri"/>
              </a:rPr>
              <a:t>Sonuçlar</a:t>
            </a:r>
            <a:endParaRPr sz="1900">
              <a:latin typeface="Calibri"/>
              <a:cs typeface="Calibri"/>
            </a:endParaRPr>
          </a:p>
        </p:txBody>
      </p:sp>
    </p:spTree>
    <p:extLst>
      <p:ext uri="{BB962C8B-B14F-4D97-AF65-F5344CB8AC3E}">
        <p14:creationId xmlns:p14="http://schemas.microsoft.com/office/powerpoint/2010/main" val="271217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5B9E35B-6FF0-9968-AC2B-C974BF822CCA}"/>
              </a:ext>
            </a:extLst>
          </p:cNvPr>
          <p:cNvSpPr txBox="1"/>
          <p:nvPr/>
        </p:nvSpPr>
        <p:spPr>
          <a:xfrm>
            <a:off x="754626" y="678935"/>
            <a:ext cx="6110748" cy="369332"/>
          </a:xfrm>
          <a:prstGeom prst="rect">
            <a:avLst/>
          </a:prstGeom>
          <a:noFill/>
        </p:spPr>
        <p:txBody>
          <a:bodyPr wrap="square">
            <a:spAutoFit/>
          </a:bodyPr>
          <a:lstStyle/>
          <a:p>
            <a:r>
              <a:rPr lang="tr-TR" sz="1800" b="0" spc="-35" dirty="0">
                <a:latin typeface="Calibri Light"/>
                <a:cs typeface="Calibri Light"/>
              </a:rPr>
              <a:t>TEDARİK </a:t>
            </a:r>
            <a:r>
              <a:rPr lang="tr-TR" sz="1800" b="0" spc="-340" dirty="0">
                <a:latin typeface="Calibri Light"/>
                <a:cs typeface="Calibri Light"/>
              </a:rPr>
              <a:t> </a:t>
            </a:r>
            <a:r>
              <a:rPr lang="tr-TR" sz="1800" b="0" spc="-25" dirty="0">
                <a:latin typeface="Calibri Light"/>
                <a:cs typeface="Calibri Light"/>
              </a:rPr>
              <a:t>ZİNCİRİ</a:t>
            </a:r>
            <a:r>
              <a:rPr lang="tr-TR" sz="1800" b="0" spc="-310" dirty="0">
                <a:latin typeface="Calibri Light"/>
                <a:cs typeface="Calibri Light"/>
              </a:rPr>
              <a:t>  </a:t>
            </a:r>
            <a:r>
              <a:rPr lang="tr-TR" sz="1800" b="0" spc="-45" dirty="0">
                <a:latin typeface="Calibri Light"/>
                <a:cs typeface="Calibri Light"/>
              </a:rPr>
              <a:t>YÖNETİMİ</a:t>
            </a:r>
            <a:endParaRPr lang="tr-TR" dirty="0"/>
          </a:p>
        </p:txBody>
      </p:sp>
      <p:sp>
        <p:nvSpPr>
          <p:cNvPr id="9" name="Metin kutusu 8">
            <a:extLst>
              <a:ext uri="{FF2B5EF4-FFF2-40B4-BE49-F238E27FC236}">
                <a16:creationId xmlns:a16="http://schemas.microsoft.com/office/drawing/2014/main" id="{4BA7C118-5838-E84E-3C03-F7F1E0DC6584}"/>
              </a:ext>
            </a:extLst>
          </p:cNvPr>
          <p:cNvSpPr txBox="1"/>
          <p:nvPr/>
        </p:nvSpPr>
        <p:spPr>
          <a:xfrm>
            <a:off x="666135" y="1637029"/>
            <a:ext cx="8359878" cy="2336024"/>
          </a:xfrm>
          <a:prstGeom prst="rect">
            <a:avLst/>
          </a:prstGeom>
          <a:noFill/>
        </p:spPr>
        <p:txBody>
          <a:bodyPr wrap="square">
            <a:spAutoFit/>
          </a:bodyPr>
          <a:lstStyle/>
          <a:p>
            <a:pPr marL="241300" marR="5080" indent="-228600" algn="just">
              <a:lnSpc>
                <a:spcPct val="90000"/>
              </a:lnSpc>
              <a:spcBef>
                <a:spcPts val="334"/>
              </a:spcBef>
              <a:buFont typeface="Microsoft Sans Serif"/>
              <a:buChar char="•"/>
              <a:tabLst>
                <a:tab pos="241300" algn="l"/>
              </a:tabLst>
            </a:pPr>
            <a:r>
              <a:rPr lang="tr-TR" sz="1800" dirty="0">
                <a:latin typeface="Calibri"/>
                <a:cs typeface="Calibri"/>
              </a:rPr>
              <a:t>Sorumlu</a:t>
            </a:r>
            <a:r>
              <a:rPr lang="tr-TR" sz="1800" spc="-20" dirty="0">
                <a:latin typeface="Calibri"/>
                <a:cs typeface="Calibri"/>
              </a:rPr>
              <a:t> </a:t>
            </a:r>
            <a:r>
              <a:rPr lang="tr-TR" sz="1800" dirty="0">
                <a:latin typeface="Calibri"/>
                <a:cs typeface="Calibri"/>
              </a:rPr>
              <a:t>satın</a:t>
            </a:r>
            <a:r>
              <a:rPr lang="tr-TR" sz="1800" spc="-40" dirty="0">
                <a:latin typeface="Calibri"/>
                <a:cs typeface="Calibri"/>
              </a:rPr>
              <a:t> </a:t>
            </a:r>
            <a:r>
              <a:rPr lang="tr-TR" sz="1800" dirty="0">
                <a:latin typeface="Calibri"/>
                <a:cs typeface="Calibri"/>
              </a:rPr>
              <a:t>alma</a:t>
            </a:r>
            <a:r>
              <a:rPr lang="tr-TR" sz="1800" spc="-45" dirty="0">
                <a:latin typeface="Calibri"/>
                <a:cs typeface="Calibri"/>
              </a:rPr>
              <a:t> </a:t>
            </a:r>
            <a:r>
              <a:rPr lang="tr-TR" sz="1800" dirty="0">
                <a:latin typeface="Calibri"/>
                <a:cs typeface="Calibri"/>
              </a:rPr>
              <a:t>uygulamalarımızın</a:t>
            </a:r>
            <a:r>
              <a:rPr lang="tr-TR" sz="1800" spc="-35" dirty="0">
                <a:latin typeface="Calibri"/>
                <a:cs typeface="Calibri"/>
              </a:rPr>
              <a:t> </a:t>
            </a:r>
            <a:r>
              <a:rPr lang="tr-TR" sz="1800" dirty="0">
                <a:latin typeface="Calibri"/>
                <a:cs typeface="Calibri"/>
              </a:rPr>
              <a:t>bir</a:t>
            </a:r>
            <a:r>
              <a:rPr lang="tr-TR" sz="1800" spc="-50" dirty="0">
                <a:latin typeface="Calibri"/>
                <a:cs typeface="Calibri"/>
              </a:rPr>
              <a:t> </a:t>
            </a:r>
            <a:r>
              <a:rPr lang="tr-TR" sz="1800" dirty="0">
                <a:latin typeface="Calibri"/>
                <a:cs typeface="Calibri"/>
              </a:rPr>
              <a:t>parçası</a:t>
            </a:r>
            <a:r>
              <a:rPr lang="tr-TR" sz="1800" spc="-60" dirty="0">
                <a:latin typeface="Calibri"/>
                <a:cs typeface="Calibri"/>
              </a:rPr>
              <a:t> </a:t>
            </a:r>
            <a:r>
              <a:rPr lang="tr-TR" sz="1800" dirty="0">
                <a:latin typeface="Calibri"/>
                <a:cs typeface="Calibri"/>
              </a:rPr>
              <a:t>olarak</a:t>
            </a:r>
            <a:r>
              <a:rPr lang="tr-TR" sz="1800" spc="-40" dirty="0">
                <a:latin typeface="Calibri"/>
                <a:cs typeface="Calibri"/>
              </a:rPr>
              <a:t> </a:t>
            </a:r>
            <a:r>
              <a:rPr lang="tr-TR" sz="1800" spc="-20" dirty="0">
                <a:latin typeface="Calibri"/>
                <a:cs typeface="Calibri"/>
              </a:rPr>
              <a:t>Tedarikçi</a:t>
            </a:r>
            <a:r>
              <a:rPr lang="tr-TR" sz="1800" spc="-35" dirty="0">
                <a:latin typeface="Calibri"/>
                <a:cs typeface="Calibri"/>
              </a:rPr>
              <a:t> </a:t>
            </a:r>
            <a:r>
              <a:rPr lang="tr-TR" sz="1800" spc="-10" dirty="0">
                <a:latin typeface="Calibri"/>
                <a:cs typeface="Calibri"/>
              </a:rPr>
              <a:t>Yönetimi </a:t>
            </a:r>
            <a:r>
              <a:rPr lang="tr-TR" sz="1800" dirty="0">
                <a:latin typeface="Calibri"/>
                <a:cs typeface="Calibri"/>
              </a:rPr>
              <a:t>kapsamında,</a:t>
            </a:r>
            <a:r>
              <a:rPr lang="tr-TR" sz="1800" spc="195" dirty="0">
                <a:latin typeface="Calibri"/>
                <a:cs typeface="Calibri"/>
              </a:rPr>
              <a:t> </a:t>
            </a:r>
            <a:r>
              <a:rPr lang="tr-TR" sz="1800" dirty="0">
                <a:latin typeface="Calibri"/>
                <a:cs typeface="Calibri"/>
              </a:rPr>
              <a:t>hammadde</a:t>
            </a:r>
            <a:r>
              <a:rPr lang="tr-TR" sz="1800" spc="180" dirty="0">
                <a:latin typeface="Calibri"/>
                <a:cs typeface="Calibri"/>
              </a:rPr>
              <a:t> </a:t>
            </a:r>
            <a:r>
              <a:rPr lang="tr-TR" sz="1800" dirty="0">
                <a:latin typeface="Calibri"/>
                <a:cs typeface="Calibri"/>
              </a:rPr>
              <a:t>tedariki</a:t>
            </a:r>
            <a:r>
              <a:rPr lang="tr-TR" sz="1800" spc="190" dirty="0">
                <a:latin typeface="Calibri"/>
                <a:cs typeface="Calibri"/>
              </a:rPr>
              <a:t> </a:t>
            </a:r>
            <a:r>
              <a:rPr lang="tr-TR" sz="1800" dirty="0">
                <a:latin typeface="Calibri"/>
                <a:cs typeface="Calibri"/>
              </a:rPr>
              <a:t>gerçekleştirdiğimiz</a:t>
            </a:r>
            <a:r>
              <a:rPr lang="tr-TR" sz="1800" spc="195" dirty="0">
                <a:latin typeface="Calibri"/>
                <a:cs typeface="Calibri"/>
              </a:rPr>
              <a:t> </a:t>
            </a:r>
            <a:r>
              <a:rPr lang="tr-TR" sz="1800" dirty="0">
                <a:latin typeface="Calibri"/>
                <a:cs typeface="Calibri"/>
              </a:rPr>
              <a:t>firmalar,</a:t>
            </a:r>
            <a:r>
              <a:rPr lang="tr-TR" sz="1800" spc="185" dirty="0">
                <a:latin typeface="Calibri"/>
                <a:cs typeface="Calibri"/>
              </a:rPr>
              <a:t> </a:t>
            </a:r>
            <a:r>
              <a:rPr lang="tr-TR" sz="1800" dirty="0">
                <a:latin typeface="Calibri"/>
                <a:cs typeface="Calibri"/>
              </a:rPr>
              <a:t>satın</a:t>
            </a:r>
            <a:r>
              <a:rPr lang="tr-TR" sz="1800" spc="190" dirty="0">
                <a:latin typeface="Calibri"/>
                <a:cs typeface="Calibri"/>
              </a:rPr>
              <a:t> </a:t>
            </a:r>
            <a:r>
              <a:rPr lang="tr-TR" sz="1800" spc="-10" dirty="0">
                <a:latin typeface="Calibri"/>
                <a:cs typeface="Calibri"/>
              </a:rPr>
              <a:t>alma, </a:t>
            </a:r>
            <a:r>
              <a:rPr lang="tr-TR" sz="1800" dirty="0">
                <a:latin typeface="Calibri"/>
                <a:cs typeface="Calibri"/>
              </a:rPr>
              <a:t>teknik</a:t>
            </a:r>
            <a:r>
              <a:rPr lang="tr-TR" sz="1800" spc="325" dirty="0">
                <a:latin typeface="Calibri"/>
                <a:cs typeface="Calibri"/>
              </a:rPr>
              <a:t> </a:t>
            </a:r>
            <a:r>
              <a:rPr lang="tr-TR" sz="1800" dirty="0">
                <a:latin typeface="Calibri"/>
                <a:cs typeface="Calibri"/>
              </a:rPr>
              <a:t>ve</a:t>
            </a:r>
            <a:r>
              <a:rPr lang="tr-TR" sz="1800" spc="310" dirty="0">
                <a:latin typeface="Calibri"/>
                <a:cs typeface="Calibri"/>
              </a:rPr>
              <a:t> </a:t>
            </a:r>
            <a:r>
              <a:rPr lang="tr-TR" sz="1800" dirty="0">
                <a:latin typeface="Calibri"/>
                <a:cs typeface="Calibri"/>
              </a:rPr>
              <a:t>teknoloji</a:t>
            </a:r>
            <a:r>
              <a:rPr lang="tr-TR" sz="1800" spc="330" dirty="0">
                <a:latin typeface="Calibri"/>
                <a:cs typeface="Calibri"/>
              </a:rPr>
              <a:t> </a:t>
            </a:r>
            <a:r>
              <a:rPr lang="tr-TR" sz="1800" dirty="0">
                <a:latin typeface="Calibri"/>
                <a:cs typeface="Calibri"/>
              </a:rPr>
              <a:t>bölümlerimiz</a:t>
            </a:r>
            <a:r>
              <a:rPr lang="tr-TR" sz="1800" spc="335" dirty="0">
                <a:latin typeface="Calibri"/>
                <a:cs typeface="Calibri"/>
              </a:rPr>
              <a:t> </a:t>
            </a:r>
            <a:r>
              <a:rPr lang="tr-TR" sz="1800" dirty="0">
                <a:latin typeface="Calibri"/>
                <a:cs typeface="Calibri"/>
              </a:rPr>
              <a:t>tarafından</a:t>
            </a:r>
            <a:r>
              <a:rPr lang="tr-TR" sz="1800" spc="335" dirty="0">
                <a:latin typeface="Calibri"/>
                <a:cs typeface="Calibri"/>
              </a:rPr>
              <a:t> </a:t>
            </a:r>
            <a:r>
              <a:rPr lang="tr-TR" sz="1800" dirty="0">
                <a:latin typeface="Calibri"/>
                <a:cs typeface="Calibri"/>
              </a:rPr>
              <a:t>değerlendiriliyor.</a:t>
            </a:r>
            <a:r>
              <a:rPr lang="tr-TR" sz="1800" spc="300" dirty="0">
                <a:latin typeface="Calibri"/>
                <a:cs typeface="Calibri"/>
              </a:rPr>
              <a:t> </a:t>
            </a:r>
            <a:r>
              <a:rPr lang="tr-TR" sz="1800" dirty="0">
                <a:latin typeface="Calibri"/>
                <a:cs typeface="Calibri"/>
              </a:rPr>
              <a:t>Tüm</a:t>
            </a:r>
            <a:r>
              <a:rPr lang="tr-TR" sz="1800" spc="315" dirty="0">
                <a:latin typeface="Calibri"/>
                <a:cs typeface="Calibri"/>
              </a:rPr>
              <a:t> </a:t>
            </a:r>
            <a:r>
              <a:rPr lang="tr-TR" sz="1800" spc="-10" dirty="0">
                <a:latin typeface="Calibri"/>
                <a:cs typeface="Calibri"/>
              </a:rPr>
              <a:t>yasal </a:t>
            </a:r>
            <a:r>
              <a:rPr lang="tr-TR" sz="1800" dirty="0">
                <a:latin typeface="Calibri"/>
                <a:cs typeface="Calibri"/>
              </a:rPr>
              <a:t>düzenlemelere</a:t>
            </a:r>
            <a:r>
              <a:rPr lang="tr-TR" sz="1800" spc="480" dirty="0">
                <a:latin typeface="Calibri"/>
                <a:cs typeface="Calibri"/>
              </a:rPr>
              <a:t> </a:t>
            </a:r>
            <a:r>
              <a:rPr lang="tr-TR" sz="1800" dirty="0">
                <a:latin typeface="Calibri"/>
                <a:cs typeface="Calibri"/>
              </a:rPr>
              <a:t>uyum</a:t>
            </a:r>
            <a:r>
              <a:rPr lang="tr-TR" sz="1800" spc="475" dirty="0">
                <a:latin typeface="Calibri"/>
                <a:cs typeface="Calibri"/>
              </a:rPr>
              <a:t> </a:t>
            </a:r>
            <a:r>
              <a:rPr lang="tr-TR" sz="1800" dirty="0">
                <a:latin typeface="Calibri"/>
                <a:cs typeface="Calibri"/>
              </a:rPr>
              <a:t>gösteren</a:t>
            </a:r>
            <a:r>
              <a:rPr lang="tr-TR" sz="1800" spc="484" dirty="0">
                <a:latin typeface="Calibri"/>
                <a:cs typeface="Calibri"/>
              </a:rPr>
              <a:t> </a:t>
            </a:r>
            <a:r>
              <a:rPr lang="tr-TR" sz="1800" dirty="0">
                <a:latin typeface="Calibri"/>
                <a:cs typeface="Calibri"/>
              </a:rPr>
              <a:t>tedarikçiler</a:t>
            </a:r>
            <a:r>
              <a:rPr lang="tr-TR" sz="1800" spc="484" dirty="0">
                <a:latin typeface="Calibri"/>
                <a:cs typeface="Calibri"/>
              </a:rPr>
              <a:t> </a:t>
            </a:r>
            <a:r>
              <a:rPr lang="tr-TR" sz="1800" dirty="0">
                <a:latin typeface="Calibri"/>
                <a:cs typeface="Calibri"/>
              </a:rPr>
              <a:t>ile</a:t>
            </a:r>
            <a:r>
              <a:rPr lang="tr-TR" sz="1800" spc="475" dirty="0">
                <a:latin typeface="Calibri"/>
                <a:cs typeface="Calibri"/>
              </a:rPr>
              <a:t> </a:t>
            </a:r>
            <a:r>
              <a:rPr lang="tr-TR" sz="1800" dirty="0">
                <a:latin typeface="Calibri"/>
                <a:cs typeface="Calibri"/>
              </a:rPr>
              <a:t>çalışıyoruz.</a:t>
            </a:r>
            <a:r>
              <a:rPr lang="tr-TR" sz="1800" spc="475" dirty="0">
                <a:latin typeface="Calibri"/>
                <a:cs typeface="Calibri"/>
              </a:rPr>
              <a:t> </a:t>
            </a:r>
            <a:r>
              <a:rPr lang="tr-TR" sz="1800" spc="-10" dirty="0">
                <a:latin typeface="Calibri"/>
                <a:cs typeface="Calibri"/>
              </a:rPr>
              <a:t>Uygulamakta </a:t>
            </a:r>
            <a:r>
              <a:rPr lang="tr-TR" sz="1800" dirty="0">
                <a:latin typeface="Calibri"/>
                <a:cs typeface="Calibri"/>
              </a:rPr>
              <a:t>olduğumuz</a:t>
            </a:r>
            <a:r>
              <a:rPr lang="tr-TR" sz="1800" spc="260" dirty="0">
                <a:latin typeface="Calibri"/>
                <a:cs typeface="Calibri"/>
              </a:rPr>
              <a:t>    </a:t>
            </a:r>
            <a:r>
              <a:rPr lang="tr-TR" sz="1800" dirty="0">
                <a:latin typeface="Calibri"/>
                <a:cs typeface="Calibri"/>
              </a:rPr>
              <a:t>Kalite</a:t>
            </a:r>
            <a:r>
              <a:rPr lang="tr-TR" sz="1800" spc="495" dirty="0">
                <a:latin typeface="Calibri"/>
                <a:cs typeface="Calibri"/>
              </a:rPr>
              <a:t>   </a:t>
            </a:r>
            <a:r>
              <a:rPr lang="tr-TR" sz="1800" dirty="0">
                <a:latin typeface="Calibri"/>
                <a:cs typeface="Calibri"/>
              </a:rPr>
              <a:t>Yönetim</a:t>
            </a:r>
            <a:r>
              <a:rPr lang="tr-TR" sz="1800" spc="495" dirty="0">
                <a:latin typeface="Calibri"/>
                <a:cs typeface="Calibri"/>
              </a:rPr>
              <a:t>   </a:t>
            </a:r>
            <a:r>
              <a:rPr lang="tr-TR" sz="1800" dirty="0">
                <a:latin typeface="Calibri"/>
                <a:cs typeface="Calibri"/>
              </a:rPr>
              <a:t>Sistemi</a:t>
            </a:r>
            <a:r>
              <a:rPr lang="tr-TR" sz="1800" spc="265" dirty="0">
                <a:latin typeface="Calibri"/>
                <a:cs typeface="Calibri"/>
              </a:rPr>
              <a:t>    </a:t>
            </a:r>
            <a:r>
              <a:rPr lang="tr-TR" sz="1800" dirty="0">
                <a:latin typeface="Calibri"/>
                <a:cs typeface="Calibri"/>
              </a:rPr>
              <a:t>gereklilikleri</a:t>
            </a:r>
            <a:r>
              <a:rPr lang="tr-TR" sz="1800" spc="270" dirty="0">
                <a:latin typeface="Calibri"/>
                <a:cs typeface="Calibri"/>
              </a:rPr>
              <a:t>    </a:t>
            </a:r>
            <a:r>
              <a:rPr lang="tr-TR" sz="1800" spc="-10" dirty="0">
                <a:latin typeface="Calibri"/>
                <a:cs typeface="Calibri"/>
              </a:rPr>
              <a:t>kapsamında </a:t>
            </a:r>
            <a:r>
              <a:rPr lang="tr-TR" sz="1800" dirty="0">
                <a:latin typeface="Calibri"/>
                <a:cs typeface="Calibri"/>
              </a:rPr>
              <a:t>tedarikçilerimizi</a:t>
            </a:r>
            <a:r>
              <a:rPr lang="tr-TR" sz="1800" spc="45" dirty="0">
                <a:latin typeface="Calibri"/>
                <a:cs typeface="Calibri"/>
              </a:rPr>
              <a:t> </a:t>
            </a:r>
            <a:r>
              <a:rPr lang="tr-TR" sz="1800" dirty="0">
                <a:latin typeface="Calibri"/>
                <a:cs typeface="Calibri"/>
              </a:rPr>
              <a:t>bizimle</a:t>
            </a:r>
            <a:r>
              <a:rPr lang="tr-TR" sz="1800" spc="30" dirty="0">
                <a:latin typeface="Calibri"/>
                <a:cs typeface="Calibri"/>
              </a:rPr>
              <a:t> </a:t>
            </a:r>
            <a:r>
              <a:rPr lang="tr-TR" sz="1800" dirty="0">
                <a:latin typeface="Calibri"/>
                <a:cs typeface="Calibri"/>
              </a:rPr>
              <a:t>büyümeye</a:t>
            </a:r>
            <a:r>
              <a:rPr lang="tr-TR" sz="1800" spc="60" dirty="0">
                <a:latin typeface="Calibri"/>
                <a:cs typeface="Calibri"/>
              </a:rPr>
              <a:t> </a:t>
            </a:r>
            <a:r>
              <a:rPr lang="tr-TR" sz="1800" dirty="0">
                <a:latin typeface="Calibri"/>
                <a:cs typeface="Calibri"/>
              </a:rPr>
              <a:t>ve</a:t>
            </a:r>
            <a:r>
              <a:rPr lang="tr-TR" sz="1800" spc="50" dirty="0">
                <a:latin typeface="Calibri"/>
                <a:cs typeface="Calibri"/>
              </a:rPr>
              <a:t> </a:t>
            </a:r>
            <a:r>
              <a:rPr lang="tr-TR" sz="1800" dirty="0">
                <a:latin typeface="Calibri"/>
                <a:cs typeface="Calibri"/>
              </a:rPr>
              <a:t>gelişmeye</a:t>
            </a:r>
            <a:r>
              <a:rPr lang="tr-TR" sz="1800" spc="35" dirty="0">
                <a:latin typeface="Calibri"/>
                <a:cs typeface="Calibri"/>
              </a:rPr>
              <a:t> </a:t>
            </a:r>
            <a:r>
              <a:rPr lang="tr-TR" sz="1800" dirty="0">
                <a:latin typeface="Calibri"/>
                <a:cs typeface="Calibri"/>
              </a:rPr>
              <a:t>teşvik</a:t>
            </a:r>
            <a:r>
              <a:rPr lang="tr-TR" sz="1800" spc="65" dirty="0">
                <a:latin typeface="Calibri"/>
                <a:cs typeface="Calibri"/>
              </a:rPr>
              <a:t> </a:t>
            </a:r>
            <a:r>
              <a:rPr lang="tr-TR" sz="1800" dirty="0">
                <a:latin typeface="Calibri"/>
                <a:cs typeface="Calibri"/>
              </a:rPr>
              <a:t>ediyoruz.</a:t>
            </a:r>
            <a:r>
              <a:rPr lang="tr-TR" sz="1800" spc="35" dirty="0">
                <a:latin typeface="Calibri"/>
                <a:cs typeface="Calibri"/>
              </a:rPr>
              <a:t> </a:t>
            </a:r>
            <a:r>
              <a:rPr lang="tr-TR" sz="1800" spc="-10" dirty="0">
                <a:latin typeface="Calibri"/>
                <a:cs typeface="Calibri"/>
              </a:rPr>
              <a:t>Tedarikçi </a:t>
            </a:r>
            <a:r>
              <a:rPr lang="tr-TR" sz="1800" dirty="0">
                <a:latin typeface="Calibri"/>
                <a:cs typeface="Calibri"/>
              </a:rPr>
              <a:t>seçimlerinde</a:t>
            </a:r>
            <a:r>
              <a:rPr lang="tr-TR" sz="1800" spc="240" dirty="0">
                <a:latin typeface="Calibri"/>
                <a:cs typeface="Calibri"/>
              </a:rPr>
              <a:t>  </a:t>
            </a:r>
            <a:r>
              <a:rPr lang="tr-TR" sz="1800" dirty="0">
                <a:latin typeface="Calibri"/>
                <a:cs typeface="Calibri"/>
              </a:rPr>
              <a:t>14001</a:t>
            </a:r>
            <a:r>
              <a:rPr lang="tr-TR" sz="1800" spc="235" dirty="0">
                <a:latin typeface="Calibri"/>
                <a:cs typeface="Calibri"/>
              </a:rPr>
              <a:t>  </a:t>
            </a:r>
            <a:r>
              <a:rPr lang="tr-TR" sz="1800" dirty="0">
                <a:latin typeface="Calibri"/>
                <a:cs typeface="Calibri"/>
              </a:rPr>
              <a:t>Çevre</a:t>
            </a:r>
            <a:r>
              <a:rPr lang="tr-TR" sz="1800" spc="245" dirty="0">
                <a:latin typeface="Calibri"/>
                <a:cs typeface="Calibri"/>
              </a:rPr>
              <a:t>  </a:t>
            </a:r>
            <a:r>
              <a:rPr lang="tr-TR" sz="1800" dirty="0">
                <a:latin typeface="Calibri"/>
                <a:cs typeface="Calibri"/>
              </a:rPr>
              <a:t>Yönetim</a:t>
            </a:r>
            <a:r>
              <a:rPr lang="tr-TR" sz="1800" spc="245" dirty="0">
                <a:latin typeface="Calibri"/>
                <a:cs typeface="Calibri"/>
              </a:rPr>
              <a:t>  </a:t>
            </a:r>
            <a:r>
              <a:rPr lang="tr-TR" sz="1800" dirty="0">
                <a:latin typeface="Calibri"/>
                <a:cs typeface="Calibri"/>
              </a:rPr>
              <a:t>Sistemi</a:t>
            </a:r>
            <a:r>
              <a:rPr lang="tr-TR" sz="1800" spc="240" dirty="0">
                <a:latin typeface="Calibri"/>
                <a:cs typeface="Calibri"/>
              </a:rPr>
              <a:t>  </a:t>
            </a:r>
            <a:r>
              <a:rPr lang="tr-TR" sz="1800" dirty="0">
                <a:latin typeface="Calibri"/>
                <a:cs typeface="Calibri"/>
              </a:rPr>
              <a:t>belgesi</a:t>
            </a:r>
            <a:r>
              <a:rPr lang="tr-TR" sz="1800" spc="240" dirty="0">
                <a:latin typeface="Calibri"/>
                <a:cs typeface="Calibri"/>
              </a:rPr>
              <a:t>  </a:t>
            </a:r>
            <a:r>
              <a:rPr lang="tr-TR" sz="1800" dirty="0">
                <a:latin typeface="Calibri"/>
                <a:cs typeface="Calibri"/>
              </a:rPr>
              <a:t>olması</a:t>
            </a:r>
            <a:r>
              <a:rPr lang="tr-TR" sz="1800" spc="240" dirty="0">
                <a:latin typeface="Calibri"/>
                <a:cs typeface="Calibri"/>
              </a:rPr>
              <a:t>  </a:t>
            </a:r>
            <a:r>
              <a:rPr lang="tr-TR" sz="1800" dirty="0">
                <a:latin typeface="Calibri"/>
                <a:cs typeface="Calibri"/>
              </a:rPr>
              <a:t>ve</a:t>
            </a:r>
            <a:r>
              <a:rPr lang="tr-TR" sz="1800" spc="229" dirty="0">
                <a:latin typeface="Calibri"/>
                <a:cs typeface="Calibri"/>
              </a:rPr>
              <a:t>  </a:t>
            </a:r>
            <a:r>
              <a:rPr lang="tr-TR" sz="1800" spc="-20" dirty="0">
                <a:latin typeface="Calibri"/>
                <a:cs typeface="Calibri"/>
              </a:rPr>
              <a:t>gıda </a:t>
            </a:r>
            <a:r>
              <a:rPr lang="tr-TR" sz="1800" spc="-10" dirty="0">
                <a:latin typeface="Calibri"/>
                <a:cs typeface="Calibri"/>
              </a:rPr>
              <a:t>tedarikçilerimizin</a:t>
            </a:r>
            <a:r>
              <a:rPr lang="tr-TR" sz="1800" spc="-5" dirty="0">
                <a:latin typeface="Calibri"/>
                <a:cs typeface="Calibri"/>
              </a:rPr>
              <a:t> </a:t>
            </a:r>
            <a:r>
              <a:rPr lang="tr-TR" sz="1800" dirty="0">
                <a:latin typeface="Calibri"/>
                <a:cs typeface="Calibri"/>
              </a:rPr>
              <a:t>ISO</a:t>
            </a:r>
            <a:r>
              <a:rPr lang="tr-TR" sz="1800" spc="-20" dirty="0">
                <a:latin typeface="Calibri"/>
                <a:cs typeface="Calibri"/>
              </a:rPr>
              <a:t> </a:t>
            </a:r>
            <a:r>
              <a:rPr lang="tr-TR" sz="1800" dirty="0">
                <a:latin typeface="Calibri"/>
                <a:cs typeface="Calibri"/>
              </a:rPr>
              <a:t>22000</a:t>
            </a:r>
            <a:r>
              <a:rPr lang="tr-TR" sz="1800" spc="-25" dirty="0">
                <a:latin typeface="Calibri"/>
                <a:cs typeface="Calibri"/>
              </a:rPr>
              <a:t> </a:t>
            </a:r>
            <a:r>
              <a:rPr lang="tr-TR" sz="1800" dirty="0">
                <a:latin typeface="Calibri"/>
                <a:cs typeface="Calibri"/>
              </a:rPr>
              <a:t>Gıda</a:t>
            </a:r>
            <a:r>
              <a:rPr lang="tr-TR" sz="1800" spc="-5" dirty="0">
                <a:latin typeface="Calibri"/>
                <a:cs typeface="Calibri"/>
              </a:rPr>
              <a:t> </a:t>
            </a:r>
            <a:r>
              <a:rPr lang="tr-TR" sz="1800" dirty="0">
                <a:latin typeface="Calibri"/>
                <a:cs typeface="Calibri"/>
              </a:rPr>
              <a:t>Güvenliği</a:t>
            </a:r>
            <a:r>
              <a:rPr lang="tr-TR" sz="1800" spc="-15" dirty="0">
                <a:latin typeface="Calibri"/>
                <a:cs typeface="Calibri"/>
              </a:rPr>
              <a:t> </a:t>
            </a:r>
            <a:r>
              <a:rPr lang="tr-TR" sz="1800" spc="-10" dirty="0">
                <a:latin typeface="Calibri"/>
                <a:cs typeface="Calibri"/>
              </a:rPr>
              <a:t>Yönetim</a:t>
            </a:r>
            <a:r>
              <a:rPr lang="tr-TR" sz="1800" spc="-25" dirty="0">
                <a:latin typeface="Calibri"/>
                <a:cs typeface="Calibri"/>
              </a:rPr>
              <a:t> </a:t>
            </a:r>
            <a:r>
              <a:rPr lang="tr-TR" sz="1800" dirty="0">
                <a:latin typeface="Calibri"/>
                <a:cs typeface="Calibri"/>
              </a:rPr>
              <a:t>Sistemi</a:t>
            </a:r>
            <a:r>
              <a:rPr lang="tr-TR" sz="1800" spc="10" dirty="0">
                <a:latin typeface="Calibri"/>
                <a:cs typeface="Calibri"/>
              </a:rPr>
              <a:t> </a:t>
            </a:r>
            <a:r>
              <a:rPr lang="tr-TR" sz="1800" dirty="0">
                <a:latin typeface="Calibri"/>
                <a:cs typeface="Calibri"/>
              </a:rPr>
              <a:t>belgesi</a:t>
            </a:r>
            <a:r>
              <a:rPr lang="tr-TR" sz="1800" spc="-10" dirty="0">
                <a:latin typeface="Calibri"/>
                <a:cs typeface="Calibri"/>
              </a:rPr>
              <a:t> olması </a:t>
            </a:r>
            <a:r>
              <a:rPr lang="tr-TR" sz="1800" dirty="0">
                <a:latin typeface="Calibri"/>
                <a:cs typeface="Calibri"/>
              </a:rPr>
              <a:t>tercih</a:t>
            </a:r>
            <a:r>
              <a:rPr lang="tr-TR" sz="1800" spc="-10" dirty="0">
                <a:latin typeface="Calibri"/>
                <a:cs typeface="Calibri"/>
              </a:rPr>
              <a:t> önceliğimizdir. </a:t>
            </a:r>
            <a:r>
              <a:rPr lang="tr-TR" sz="1800" dirty="0">
                <a:latin typeface="Calibri"/>
                <a:cs typeface="Calibri"/>
              </a:rPr>
              <a:t>Sürdürülebilirlik</a:t>
            </a:r>
            <a:r>
              <a:rPr lang="tr-TR" sz="1800" spc="-5" dirty="0">
                <a:latin typeface="Calibri"/>
                <a:cs typeface="Calibri"/>
              </a:rPr>
              <a:t> </a:t>
            </a:r>
            <a:r>
              <a:rPr lang="tr-TR" sz="1800" dirty="0">
                <a:latin typeface="Calibri"/>
                <a:cs typeface="Calibri"/>
              </a:rPr>
              <a:t>kapsamında yerel</a:t>
            </a:r>
            <a:r>
              <a:rPr lang="tr-TR" sz="1800" spc="-15" dirty="0">
                <a:latin typeface="Calibri"/>
                <a:cs typeface="Calibri"/>
              </a:rPr>
              <a:t> </a:t>
            </a:r>
            <a:r>
              <a:rPr lang="tr-TR" sz="1800" dirty="0">
                <a:latin typeface="Calibri"/>
                <a:cs typeface="Calibri"/>
              </a:rPr>
              <a:t>tedarikçileri</a:t>
            </a:r>
            <a:r>
              <a:rPr lang="tr-TR" sz="1800" spc="-5" dirty="0">
                <a:latin typeface="Calibri"/>
                <a:cs typeface="Calibri"/>
              </a:rPr>
              <a:t> </a:t>
            </a:r>
            <a:r>
              <a:rPr lang="tr-TR" sz="1800" spc="-10" dirty="0">
                <a:latin typeface="Calibri"/>
                <a:cs typeface="Calibri"/>
              </a:rPr>
              <a:t>tercih ediyoruz.</a:t>
            </a:r>
            <a:endParaRPr lang="tr-TR" sz="1800" dirty="0">
              <a:latin typeface="Calibri"/>
              <a:cs typeface="Calibri"/>
            </a:endParaRPr>
          </a:p>
        </p:txBody>
      </p:sp>
    </p:spTree>
    <p:extLst>
      <p:ext uri="{BB962C8B-B14F-4D97-AF65-F5344CB8AC3E}">
        <p14:creationId xmlns:p14="http://schemas.microsoft.com/office/powerpoint/2010/main" val="257112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8808A9A-C8A2-A5EE-BAB1-52B65561741C}"/>
              </a:ext>
            </a:extLst>
          </p:cNvPr>
          <p:cNvSpPr txBox="1"/>
          <p:nvPr/>
        </p:nvSpPr>
        <p:spPr>
          <a:xfrm>
            <a:off x="548148" y="592082"/>
            <a:ext cx="6110748" cy="461665"/>
          </a:xfrm>
          <a:prstGeom prst="rect">
            <a:avLst/>
          </a:prstGeom>
          <a:noFill/>
        </p:spPr>
        <p:txBody>
          <a:bodyPr wrap="square">
            <a:spAutoFit/>
          </a:bodyPr>
          <a:lstStyle/>
          <a:p>
            <a:r>
              <a:rPr lang="tr-TR" sz="2400" b="0" spc="-45" dirty="0">
                <a:latin typeface="Calibri Light"/>
                <a:cs typeface="Calibri Light"/>
              </a:rPr>
              <a:t>GSTC</a:t>
            </a:r>
            <a:r>
              <a:rPr lang="tr-TR" sz="2400" b="0" spc="-175" dirty="0">
                <a:latin typeface="Calibri Light"/>
                <a:cs typeface="Calibri Light"/>
              </a:rPr>
              <a:t>  </a:t>
            </a:r>
            <a:r>
              <a:rPr lang="tr-TR" sz="2400" b="0" spc="-30" dirty="0">
                <a:latin typeface="Calibri Light"/>
                <a:cs typeface="Calibri Light"/>
              </a:rPr>
              <a:t>Kriterleri:</a:t>
            </a:r>
            <a:endParaRPr lang="tr-TR" sz="2400" dirty="0"/>
          </a:p>
        </p:txBody>
      </p:sp>
      <p:sp>
        <p:nvSpPr>
          <p:cNvPr id="7" name="Metin kutusu 6">
            <a:extLst>
              <a:ext uri="{FF2B5EF4-FFF2-40B4-BE49-F238E27FC236}">
                <a16:creationId xmlns:a16="http://schemas.microsoft.com/office/drawing/2014/main" id="{0A87B5E8-FE76-BD45-AB48-F700BDDB8BA9}"/>
              </a:ext>
            </a:extLst>
          </p:cNvPr>
          <p:cNvSpPr txBox="1"/>
          <p:nvPr/>
        </p:nvSpPr>
        <p:spPr>
          <a:xfrm>
            <a:off x="548148" y="1231179"/>
            <a:ext cx="6110748" cy="369332"/>
          </a:xfrm>
          <a:prstGeom prst="rect">
            <a:avLst/>
          </a:prstGeom>
          <a:noFill/>
        </p:spPr>
        <p:txBody>
          <a:bodyPr wrap="square">
            <a:spAutoFit/>
          </a:bodyPr>
          <a:lstStyle/>
          <a:p>
            <a:pPr marL="241300" indent="-228600">
              <a:lnSpc>
                <a:spcPct val="100000"/>
              </a:lnSpc>
              <a:spcBef>
                <a:spcPts val="110"/>
              </a:spcBef>
              <a:buFont typeface="Microsoft Sans Serif"/>
              <a:buChar char="•"/>
              <a:tabLst>
                <a:tab pos="241300" algn="l"/>
              </a:tabLst>
            </a:pPr>
            <a:r>
              <a:rPr lang="tr-TR" sz="1800" b="1" dirty="0">
                <a:latin typeface="Calibri"/>
                <a:cs typeface="Calibri"/>
              </a:rPr>
              <a:t>Sürdürülebilirliğin</a:t>
            </a:r>
            <a:r>
              <a:rPr lang="tr-TR" sz="1800" b="1" spc="-90" dirty="0">
                <a:latin typeface="Calibri"/>
                <a:cs typeface="Calibri"/>
              </a:rPr>
              <a:t> </a:t>
            </a:r>
            <a:r>
              <a:rPr lang="tr-TR" b="1" spc="-90" dirty="0">
                <a:latin typeface="Calibri"/>
                <a:cs typeface="Calibri"/>
              </a:rPr>
              <a:t>Dört Ana</a:t>
            </a:r>
            <a:r>
              <a:rPr lang="tr-TR" sz="1800" b="1" spc="-80" dirty="0">
                <a:latin typeface="Calibri"/>
                <a:cs typeface="Calibri"/>
              </a:rPr>
              <a:t> </a:t>
            </a:r>
            <a:r>
              <a:rPr lang="tr-TR" sz="1800" b="1" spc="-10" dirty="0">
                <a:latin typeface="Calibri"/>
                <a:cs typeface="Calibri"/>
              </a:rPr>
              <a:t>Başlığı :</a:t>
            </a:r>
            <a:endParaRPr lang="tr-TR" sz="1800" dirty="0">
              <a:latin typeface="Calibri"/>
              <a:cs typeface="Calibri"/>
            </a:endParaRPr>
          </a:p>
        </p:txBody>
      </p:sp>
      <p:grpSp>
        <p:nvGrpSpPr>
          <p:cNvPr id="8" name="object 3">
            <a:extLst>
              <a:ext uri="{FF2B5EF4-FFF2-40B4-BE49-F238E27FC236}">
                <a16:creationId xmlns:a16="http://schemas.microsoft.com/office/drawing/2014/main" id="{179D9E61-6B3B-BD8E-1DE0-A6E361A72DCB}"/>
              </a:ext>
            </a:extLst>
          </p:cNvPr>
          <p:cNvGrpSpPr/>
          <p:nvPr/>
        </p:nvGrpSpPr>
        <p:grpSpPr>
          <a:xfrm>
            <a:off x="679704" y="2298192"/>
            <a:ext cx="2133600" cy="2905125"/>
            <a:chOff x="679704" y="2298192"/>
            <a:chExt cx="2133600" cy="2905125"/>
          </a:xfrm>
        </p:grpSpPr>
        <p:pic>
          <p:nvPicPr>
            <p:cNvPr id="9" name="object 4">
              <a:extLst>
                <a:ext uri="{FF2B5EF4-FFF2-40B4-BE49-F238E27FC236}">
                  <a16:creationId xmlns:a16="http://schemas.microsoft.com/office/drawing/2014/main" id="{A4502467-D437-F73F-6235-B94C5C0584BE}"/>
                </a:ext>
              </a:extLst>
            </p:cNvPr>
            <p:cNvPicPr/>
            <p:nvPr/>
          </p:nvPicPr>
          <p:blipFill>
            <a:blip r:embed="rId2" cstate="print"/>
            <a:stretch>
              <a:fillRect/>
            </a:stretch>
          </p:blipFill>
          <p:spPr>
            <a:xfrm>
              <a:off x="765048" y="2298192"/>
              <a:ext cx="2008632" cy="2843783"/>
            </a:xfrm>
            <a:prstGeom prst="rect">
              <a:avLst/>
            </a:prstGeom>
          </p:spPr>
        </p:pic>
        <p:pic>
          <p:nvPicPr>
            <p:cNvPr id="10" name="object 5">
              <a:extLst>
                <a:ext uri="{FF2B5EF4-FFF2-40B4-BE49-F238E27FC236}">
                  <a16:creationId xmlns:a16="http://schemas.microsoft.com/office/drawing/2014/main" id="{F7ED2AA5-9A03-6666-2705-3A47B1166A50}"/>
                </a:ext>
              </a:extLst>
            </p:cNvPr>
            <p:cNvPicPr/>
            <p:nvPr/>
          </p:nvPicPr>
          <p:blipFill>
            <a:blip r:embed="rId3" cstate="print"/>
            <a:stretch>
              <a:fillRect/>
            </a:stretch>
          </p:blipFill>
          <p:spPr>
            <a:xfrm>
              <a:off x="679704" y="4114800"/>
              <a:ext cx="2133600" cy="1088136"/>
            </a:xfrm>
            <a:prstGeom prst="rect">
              <a:avLst/>
            </a:prstGeom>
          </p:spPr>
        </p:pic>
      </p:grpSp>
      <p:sp>
        <p:nvSpPr>
          <p:cNvPr id="11" name="object 6">
            <a:extLst>
              <a:ext uri="{FF2B5EF4-FFF2-40B4-BE49-F238E27FC236}">
                <a16:creationId xmlns:a16="http://schemas.microsoft.com/office/drawing/2014/main" id="{0347C331-D2BD-1239-4548-5D550DA1F4D6}"/>
              </a:ext>
            </a:extLst>
          </p:cNvPr>
          <p:cNvSpPr txBox="1"/>
          <p:nvPr/>
        </p:nvSpPr>
        <p:spPr>
          <a:xfrm>
            <a:off x="722376" y="4136135"/>
            <a:ext cx="2051685" cy="1005840"/>
          </a:xfrm>
          <a:prstGeom prst="rect">
            <a:avLst/>
          </a:prstGeom>
          <a:solidFill>
            <a:srgbClr val="FFFFFF">
              <a:alpha val="65881"/>
            </a:srgbClr>
          </a:solidFill>
        </p:spPr>
        <p:txBody>
          <a:bodyPr vert="horz" wrap="square" lIns="0" tIns="0" rIns="0" bIns="0" rtlCol="0">
            <a:spAutoFit/>
          </a:bodyPr>
          <a:lstStyle/>
          <a:p>
            <a:pPr marR="10160" algn="ctr">
              <a:lnSpc>
                <a:spcPts val="1975"/>
              </a:lnSpc>
            </a:pPr>
            <a:r>
              <a:rPr sz="1800" b="1" spc="-10" dirty="0">
                <a:solidFill>
                  <a:srgbClr val="4F6028"/>
                </a:solidFill>
                <a:latin typeface="Arial"/>
                <a:cs typeface="Arial"/>
              </a:rPr>
              <a:t>Sürdürülebilirlik</a:t>
            </a:r>
            <a:endParaRPr sz="1800">
              <a:latin typeface="Arial"/>
              <a:cs typeface="Arial"/>
            </a:endParaRPr>
          </a:p>
          <a:p>
            <a:pPr marR="11430" algn="ctr">
              <a:lnSpc>
                <a:spcPct val="100000"/>
              </a:lnSpc>
              <a:spcBef>
                <a:spcPts val="95"/>
              </a:spcBef>
            </a:pPr>
            <a:r>
              <a:rPr sz="1800" b="1" spc="-10" dirty="0">
                <a:solidFill>
                  <a:srgbClr val="4F6028"/>
                </a:solidFill>
                <a:latin typeface="Arial"/>
                <a:cs typeface="Arial"/>
              </a:rPr>
              <a:t>Yönetimi</a:t>
            </a:r>
            <a:endParaRPr sz="1800">
              <a:latin typeface="Arial"/>
              <a:cs typeface="Arial"/>
            </a:endParaRPr>
          </a:p>
        </p:txBody>
      </p:sp>
      <p:grpSp>
        <p:nvGrpSpPr>
          <p:cNvPr id="12" name="object 7">
            <a:extLst>
              <a:ext uri="{FF2B5EF4-FFF2-40B4-BE49-F238E27FC236}">
                <a16:creationId xmlns:a16="http://schemas.microsoft.com/office/drawing/2014/main" id="{1490A55E-2610-E61B-EFE0-66257CCE3023}"/>
              </a:ext>
            </a:extLst>
          </p:cNvPr>
          <p:cNvGrpSpPr/>
          <p:nvPr/>
        </p:nvGrpSpPr>
        <p:grpSpPr>
          <a:xfrm>
            <a:off x="6236208" y="2292095"/>
            <a:ext cx="2063750" cy="2910840"/>
            <a:chOff x="6236208" y="2292095"/>
            <a:chExt cx="2063750" cy="2910840"/>
          </a:xfrm>
        </p:grpSpPr>
        <p:pic>
          <p:nvPicPr>
            <p:cNvPr id="13" name="object 8">
              <a:extLst>
                <a:ext uri="{FF2B5EF4-FFF2-40B4-BE49-F238E27FC236}">
                  <a16:creationId xmlns:a16="http://schemas.microsoft.com/office/drawing/2014/main" id="{2C17D958-A9DC-61AB-6D5D-8AD855A41357}"/>
                </a:ext>
              </a:extLst>
            </p:cNvPr>
            <p:cNvPicPr/>
            <p:nvPr/>
          </p:nvPicPr>
          <p:blipFill>
            <a:blip r:embed="rId4" cstate="print"/>
            <a:stretch>
              <a:fillRect/>
            </a:stretch>
          </p:blipFill>
          <p:spPr>
            <a:xfrm>
              <a:off x="6281928" y="2292095"/>
              <a:ext cx="1981200" cy="2843784"/>
            </a:xfrm>
            <a:prstGeom prst="rect">
              <a:avLst/>
            </a:prstGeom>
          </p:spPr>
        </p:pic>
        <p:pic>
          <p:nvPicPr>
            <p:cNvPr id="14" name="object 9">
              <a:extLst>
                <a:ext uri="{FF2B5EF4-FFF2-40B4-BE49-F238E27FC236}">
                  <a16:creationId xmlns:a16="http://schemas.microsoft.com/office/drawing/2014/main" id="{1B553CDC-3E4F-79A8-CDEE-FDCB40F17B36}"/>
                </a:ext>
              </a:extLst>
            </p:cNvPr>
            <p:cNvPicPr/>
            <p:nvPr/>
          </p:nvPicPr>
          <p:blipFill>
            <a:blip r:embed="rId5" cstate="print"/>
            <a:stretch>
              <a:fillRect/>
            </a:stretch>
          </p:blipFill>
          <p:spPr>
            <a:xfrm>
              <a:off x="6236208" y="4114800"/>
              <a:ext cx="2063495" cy="1088136"/>
            </a:xfrm>
            <a:prstGeom prst="rect">
              <a:avLst/>
            </a:prstGeom>
          </p:spPr>
        </p:pic>
      </p:grpSp>
      <p:sp>
        <p:nvSpPr>
          <p:cNvPr id="15" name="object 10">
            <a:extLst>
              <a:ext uri="{FF2B5EF4-FFF2-40B4-BE49-F238E27FC236}">
                <a16:creationId xmlns:a16="http://schemas.microsoft.com/office/drawing/2014/main" id="{35FB567C-2BA5-E33F-3151-B95B4D1C6C97}"/>
              </a:ext>
            </a:extLst>
          </p:cNvPr>
          <p:cNvSpPr txBox="1"/>
          <p:nvPr/>
        </p:nvSpPr>
        <p:spPr>
          <a:xfrm>
            <a:off x="6278879" y="4136135"/>
            <a:ext cx="1981200" cy="1005840"/>
          </a:xfrm>
          <a:prstGeom prst="rect">
            <a:avLst/>
          </a:prstGeom>
          <a:solidFill>
            <a:srgbClr val="FFFFFF">
              <a:alpha val="65881"/>
            </a:srgbClr>
          </a:solidFill>
        </p:spPr>
        <p:txBody>
          <a:bodyPr vert="horz" wrap="square" lIns="0" tIns="76200" rIns="0" bIns="0" rtlCol="0">
            <a:spAutoFit/>
          </a:bodyPr>
          <a:lstStyle/>
          <a:p>
            <a:pPr>
              <a:lnSpc>
                <a:spcPct val="100000"/>
              </a:lnSpc>
              <a:spcBef>
                <a:spcPts val="600"/>
              </a:spcBef>
            </a:pPr>
            <a:endParaRPr sz="2000">
              <a:latin typeface="Times New Roman"/>
              <a:cs typeface="Times New Roman"/>
            </a:endParaRPr>
          </a:p>
          <a:p>
            <a:pPr marL="443865">
              <a:lnSpc>
                <a:spcPct val="100000"/>
              </a:lnSpc>
            </a:pPr>
            <a:r>
              <a:rPr sz="2000" b="1" spc="-10" dirty="0">
                <a:solidFill>
                  <a:srgbClr val="4F6028"/>
                </a:solidFill>
                <a:latin typeface="Arial"/>
                <a:cs typeface="Arial"/>
              </a:rPr>
              <a:t>Kültürel</a:t>
            </a:r>
            <a:endParaRPr sz="2000">
              <a:latin typeface="Arial"/>
              <a:cs typeface="Arial"/>
            </a:endParaRPr>
          </a:p>
        </p:txBody>
      </p:sp>
      <p:grpSp>
        <p:nvGrpSpPr>
          <p:cNvPr id="16" name="object 12">
            <a:extLst>
              <a:ext uri="{FF2B5EF4-FFF2-40B4-BE49-F238E27FC236}">
                <a16:creationId xmlns:a16="http://schemas.microsoft.com/office/drawing/2014/main" id="{E914387A-946C-A780-A193-AB429F5BBD12}"/>
              </a:ext>
            </a:extLst>
          </p:cNvPr>
          <p:cNvGrpSpPr/>
          <p:nvPr/>
        </p:nvGrpSpPr>
        <p:grpSpPr>
          <a:xfrm>
            <a:off x="3584447" y="2292095"/>
            <a:ext cx="2094230" cy="2944495"/>
            <a:chOff x="3584447" y="2292095"/>
            <a:chExt cx="2094230" cy="2944495"/>
          </a:xfrm>
        </p:grpSpPr>
        <p:pic>
          <p:nvPicPr>
            <p:cNvPr id="17" name="object 13">
              <a:extLst>
                <a:ext uri="{FF2B5EF4-FFF2-40B4-BE49-F238E27FC236}">
                  <a16:creationId xmlns:a16="http://schemas.microsoft.com/office/drawing/2014/main" id="{FE5B0578-2DC5-5F87-A720-F849AB12E80F}"/>
                </a:ext>
              </a:extLst>
            </p:cNvPr>
            <p:cNvPicPr/>
            <p:nvPr/>
          </p:nvPicPr>
          <p:blipFill>
            <a:blip r:embed="rId6" cstate="print"/>
            <a:stretch>
              <a:fillRect/>
            </a:stretch>
          </p:blipFill>
          <p:spPr>
            <a:xfrm>
              <a:off x="3633215" y="2292095"/>
              <a:ext cx="2005584" cy="2843784"/>
            </a:xfrm>
            <a:prstGeom prst="rect">
              <a:avLst/>
            </a:prstGeom>
          </p:spPr>
        </p:pic>
        <p:pic>
          <p:nvPicPr>
            <p:cNvPr id="18" name="object 14">
              <a:extLst>
                <a:ext uri="{FF2B5EF4-FFF2-40B4-BE49-F238E27FC236}">
                  <a16:creationId xmlns:a16="http://schemas.microsoft.com/office/drawing/2014/main" id="{1E0D6F7F-7AF7-537F-FE90-E37BD1289801}"/>
                </a:ext>
              </a:extLst>
            </p:cNvPr>
            <p:cNvPicPr/>
            <p:nvPr/>
          </p:nvPicPr>
          <p:blipFill>
            <a:blip r:embed="rId7" cstate="print"/>
            <a:stretch>
              <a:fillRect/>
            </a:stretch>
          </p:blipFill>
          <p:spPr>
            <a:xfrm>
              <a:off x="3584447" y="4145279"/>
              <a:ext cx="2093976" cy="1091184"/>
            </a:xfrm>
            <a:prstGeom prst="rect">
              <a:avLst/>
            </a:prstGeom>
          </p:spPr>
        </p:pic>
      </p:grpSp>
      <p:sp>
        <p:nvSpPr>
          <p:cNvPr id="19" name="object 15">
            <a:extLst>
              <a:ext uri="{FF2B5EF4-FFF2-40B4-BE49-F238E27FC236}">
                <a16:creationId xmlns:a16="http://schemas.microsoft.com/office/drawing/2014/main" id="{6CFABD96-285B-8DCC-1653-3B3530DDF170}"/>
              </a:ext>
            </a:extLst>
          </p:cNvPr>
          <p:cNvSpPr txBox="1"/>
          <p:nvPr/>
        </p:nvSpPr>
        <p:spPr>
          <a:xfrm>
            <a:off x="3627120" y="4166615"/>
            <a:ext cx="2011680" cy="1009015"/>
          </a:xfrm>
          <a:prstGeom prst="rect">
            <a:avLst/>
          </a:prstGeom>
          <a:solidFill>
            <a:srgbClr val="FFFFFF">
              <a:alpha val="65881"/>
            </a:srgbClr>
          </a:solidFill>
        </p:spPr>
        <p:txBody>
          <a:bodyPr vert="horz" wrap="square" lIns="0" tIns="0" rIns="0" bIns="0" rtlCol="0">
            <a:spAutoFit/>
          </a:bodyPr>
          <a:lstStyle/>
          <a:p>
            <a:pPr marL="243840">
              <a:lnSpc>
                <a:spcPts val="2190"/>
              </a:lnSpc>
            </a:pPr>
            <a:r>
              <a:rPr sz="2000" b="1" dirty="0">
                <a:solidFill>
                  <a:srgbClr val="4F6028"/>
                </a:solidFill>
                <a:latin typeface="Arial"/>
                <a:cs typeface="Arial"/>
              </a:rPr>
              <a:t>Sosyal</a:t>
            </a:r>
            <a:r>
              <a:rPr sz="2000" b="1" spc="-120" dirty="0">
                <a:solidFill>
                  <a:srgbClr val="4F6028"/>
                </a:solidFill>
                <a:latin typeface="Arial"/>
                <a:cs typeface="Arial"/>
              </a:rPr>
              <a:t> </a:t>
            </a:r>
            <a:r>
              <a:rPr sz="2000" b="1" spc="-25" dirty="0">
                <a:solidFill>
                  <a:srgbClr val="4F6028"/>
                </a:solidFill>
                <a:latin typeface="Arial"/>
                <a:cs typeface="Arial"/>
              </a:rPr>
              <a:t>ve</a:t>
            </a:r>
            <a:endParaRPr sz="2000">
              <a:latin typeface="Arial"/>
              <a:cs typeface="Arial"/>
            </a:endParaRPr>
          </a:p>
          <a:p>
            <a:pPr marL="191770">
              <a:lnSpc>
                <a:spcPct val="100000"/>
              </a:lnSpc>
              <a:spcBef>
                <a:spcPts val="95"/>
              </a:spcBef>
            </a:pPr>
            <a:r>
              <a:rPr sz="2000" b="1" spc="-10" dirty="0">
                <a:solidFill>
                  <a:srgbClr val="4F6028"/>
                </a:solidFill>
                <a:latin typeface="Arial"/>
                <a:cs typeface="Arial"/>
              </a:rPr>
              <a:t>Ekonomik</a:t>
            </a:r>
            <a:endParaRPr sz="2000">
              <a:latin typeface="Arial"/>
              <a:cs typeface="Arial"/>
            </a:endParaRPr>
          </a:p>
        </p:txBody>
      </p:sp>
      <p:grpSp>
        <p:nvGrpSpPr>
          <p:cNvPr id="20" name="object 16">
            <a:extLst>
              <a:ext uri="{FF2B5EF4-FFF2-40B4-BE49-F238E27FC236}">
                <a16:creationId xmlns:a16="http://schemas.microsoft.com/office/drawing/2014/main" id="{46F083FC-315F-A61F-2000-8382B4D27AC0}"/>
              </a:ext>
            </a:extLst>
          </p:cNvPr>
          <p:cNvGrpSpPr/>
          <p:nvPr/>
        </p:nvGrpSpPr>
        <p:grpSpPr>
          <a:xfrm>
            <a:off x="9083040" y="2231135"/>
            <a:ext cx="2085339" cy="2905125"/>
            <a:chOff x="9083040" y="2231135"/>
            <a:chExt cx="2085339" cy="2905125"/>
          </a:xfrm>
        </p:grpSpPr>
        <p:pic>
          <p:nvPicPr>
            <p:cNvPr id="21" name="object 17">
              <a:extLst>
                <a:ext uri="{FF2B5EF4-FFF2-40B4-BE49-F238E27FC236}">
                  <a16:creationId xmlns:a16="http://schemas.microsoft.com/office/drawing/2014/main" id="{DE70C150-B8A7-4BE8-5CA6-5325D77AB31A}"/>
                </a:ext>
              </a:extLst>
            </p:cNvPr>
            <p:cNvPicPr/>
            <p:nvPr/>
          </p:nvPicPr>
          <p:blipFill>
            <a:blip r:embed="rId8" cstate="print"/>
            <a:stretch>
              <a:fillRect/>
            </a:stretch>
          </p:blipFill>
          <p:spPr>
            <a:xfrm>
              <a:off x="9125712" y="2231135"/>
              <a:ext cx="2005583" cy="2843784"/>
            </a:xfrm>
            <a:prstGeom prst="rect">
              <a:avLst/>
            </a:prstGeom>
          </p:spPr>
        </p:pic>
        <p:pic>
          <p:nvPicPr>
            <p:cNvPr id="22" name="object 18">
              <a:extLst>
                <a:ext uri="{FF2B5EF4-FFF2-40B4-BE49-F238E27FC236}">
                  <a16:creationId xmlns:a16="http://schemas.microsoft.com/office/drawing/2014/main" id="{5FAA67F1-3E45-BE84-1009-AF30763DA953}"/>
                </a:ext>
              </a:extLst>
            </p:cNvPr>
            <p:cNvPicPr/>
            <p:nvPr/>
          </p:nvPicPr>
          <p:blipFill>
            <a:blip r:embed="rId9" cstate="print"/>
            <a:stretch>
              <a:fillRect/>
            </a:stretch>
          </p:blipFill>
          <p:spPr>
            <a:xfrm>
              <a:off x="9083040" y="4047743"/>
              <a:ext cx="2084831" cy="1088136"/>
            </a:xfrm>
            <a:prstGeom prst="rect">
              <a:avLst/>
            </a:prstGeom>
          </p:spPr>
        </p:pic>
      </p:grpSp>
      <p:sp>
        <p:nvSpPr>
          <p:cNvPr id="23" name="object 19">
            <a:extLst>
              <a:ext uri="{FF2B5EF4-FFF2-40B4-BE49-F238E27FC236}">
                <a16:creationId xmlns:a16="http://schemas.microsoft.com/office/drawing/2014/main" id="{C1912958-310D-294F-00A8-EC1077760D02}"/>
              </a:ext>
            </a:extLst>
          </p:cNvPr>
          <p:cNvSpPr txBox="1"/>
          <p:nvPr/>
        </p:nvSpPr>
        <p:spPr>
          <a:xfrm>
            <a:off x="9122664" y="4066032"/>
            <a:ext cx="2009139" cy="1009015"/>
          </a:xfrm>
          <a:prstGeom prst="rect">
            <a:avLst/>
          </a:prstGeom>
          <a:solidFill>
            <a:srgbClr val="FFFFFF">
              <a:alpha val="65881"/>
            </a:srgbClr>
          </a:solidFill>
        </p:spPr>
        <p:txBody>
          <a:bodyPr vert="horz" wrap="square" lIns="0" tIns="46990" rIns="0" bIns="0" rtlCol="0">
            <a:spAutoFit/>
          </a:bodyPr>
          <a:lstStyle/>
          <a:p>
            <a:pPr>
              <a:lnSpc>
                <a:spcPct val="100000"/>
              </a:lnSpc>
              <a:spcBef>
                <a:spcPts val="370"/>
              </a:spcBef>
            </a:pPr>
            <a:endParaRPr sz="2000">
              <a:latin typeface="Times New Roman"/>
              <a:cs typeface="Times New Roman"/>
            </a:endParaRPr>
          </a:p>
          <a:p>
            <a:pPr marL="661670">
              <a:lnSpc>
                <a:spcPct val="100000"/>
              </a:lnSpc>
            </a:pPr>
            <a:r>
              <a:rPr sz="2000" b="1" spc="-10" dirty="0">
                <a:solidFill>
                  <a:srgbClr val="4F6028"/>
                </a:solidFill>
                <a:latin typeface="Arial"/>
                <a:cs typeface="Arial"/>
              </a:rPr>
              <a:t>Çevre</a:t>
            </a:r>
            <a:endParaRPr sz="2000">
              <a:latin typeface="Arial"/>
              <a:cs typeface="Arial"/>
            </a:endParaRPr>
          </a:p>
        </p:txBody>
      </p:sp>
    </p:spTree>
    <p:extLst>
      <p:ext uri="{BB962C8B-B14F-4D97-AF65-F5344CB8AC3E}">
        <p14:creationId xmlns:p14="http://schemas.microsoft.com/office/powerpoint/2010/main" val="214051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7369AF9-CBF5-11EC-1EF9-0C154D971C43}"/>
              </a:ext>
            </a:extLst>
          </p:cNvPr>
          <p:cNvSpPr txBox="1"/>
          <p:nvPr/>
        </p:nvSpPr>
        <p:spPr>
          <a:xfrm>
            <a:off x="449825" y="877217"/>
            <a:ext cx="6110748" cy="369332"/>
          </a:xfrm>
          <a:prstGeom prst="rect">
            <a:avLst/>
          </a:prstGeom>
          <a:noFill/>
        </p:spPr>
        <p:txBody>
          <a:bodyPr wrap="square">
            <a:spAutoFit/>
          </a:bodyPr>
          <a:lstStyle/>
          <a:p>
            <a:r>
              <a:rPr lang="tr-TR" sz="1800" spc="70" dirty="0">
                <a:latin typeface="Calibri"/>
                <a:cs typeface="Calibri"/>
              </a:rPr>
              <a:t>ENERJİ</a:t>
            </a:r>
            <a:r>
              <a:rPr lang="tr-TR" sz="1800" spc="135" dirty="0">
                <a:latin typeface="Calibri"/>
                <a:cs typeface="Calibri"/>
              </a:rPr>
              <a:t> </a:t>
            </a:r>
            <a:r>
              <a:rPr lang="tr-TR" sz="1800" spc="65" dirty="0">
                <a:latin typeface="Calibri"/>
                <a:cs typeface="Calibri"/>
              </a:rPr>
              <a:t>DOSTU</a:t>
            </a:r>
            <a:r>
              <a:rPr lang="tr-TR" sz="1800" spc="135" dirty="0">
                <a:latin typeface="Calibri"/>
                <a:cs typeface="Calibri"/>
              </a:rPr>
              <a:t> </a:t>
            </a:r>
            <a:r>
              <a:rPr lang="tr-TR" sz="1800" spc="-10" dirty="0">
                <a:latin typeface="Calibri"/>
                <a:cs typeface="Calibri"/>
              </a:rPr>
              <a:t>ALTYAPIMIZ</a:t>
            </a:r>
            <a:endParaRPr lang="tr-TR" dirty="0"/>
          </a:p>
        </p:txBody>
      </p:sp>
      <p:sp>
        <p:nvSpPr>
          <p:cNvPr id="7" name="Metin kutusu 6">
            <a:extLst>
              <a:ext uri="{FF2B5EF4-FFF2-40B4-BE49-F238E27FC236}">
                <a16:creationId xmlns:a16="http://schemas.microsoft.com/office/drawing/2014/main" id="{15464ECA-B7F0-9B6A-1ED6-B7D5B77937A1}"/>
              </a:ext>
            </a:extLst>
          </p:cNvPr>
          <p:cNvSpPr txBox="1"/>
          <p:nvPr/>
        </p:nvSpPr>
        <p:spPr>
          <a:xfrm>
            <a:off x="380999" y="1673070"/>
            <a:ext cx="8123903" cy="3748590"/>
          </a:xfrm>
          <a:prstGeom prst="rect">
            <a:avLst/>
          </a:prstGeom>
          <a:noFill/>
        </p:spPr>
        <p:txBody>
          <a:bodyPr wrap="square">
            <a:spAutoFit/>
          </a:bodyPr>
          <a:lstStyle/>
          <a:p>
            <a:pPr marL="298450" indent="-285750">
              <a:lnSpc>
                <a:spcPct val="100000"/>
              </a:lnSpc>
              <a:spcBef>
                <a:spcPts val="465"/>
              </a:spcBef>
              <a:buFont typeface="Wingdings" panose="05000000000000000000" pitchFamily="2" charset="2"/>
              <a:buChar char="ü"/>
              <a:tabLst>
                <a:tab pos="823594" algn="l"/>
                <a:tab pos="2110105" algn="l"/>
                <a:tab pos="2664460" algn="l"/>
                <a:tab pos="4234815" algn="l"/>
                <a:tab pos="5052060" algn="l"/>
                <a:tab pos="6039485" algn="l"/>
              </a:tabLst>
            </a:pPr>
            <a:r>
              <a:rPr lang="tr-TR" sz="1800" spc="50" dirty="0">
                <a:latin typeface="Calibri"/>
                <a:cs typeface="Calibri"/>
              </a:rPr>
              <a:t>Balkon</a:t>
            </a:r>
            <a:r>
              <a:rPr lang="tr-TR" spc="50" dirty="0">
                <a:latin typeface="Calibri"/>
                <a:cs typeface="Calibri"/>
              </a:rPr>
              <a:t> </a:t>
            </a:r>
            <a:r>
              <a:rPr lang="tr-TR" sz="1800" spc="70" dirty="0">
                <a:latin typeface="Calibri"/>
                <a:cs typeface="Calibri"/>
              </a:rPr>
              <a:t>kapılarında</a:t>
            </a:r>
            <a:r>
              <a:rPr lang="tr-TR" spc="70" dirty="0">
                <a:latin typeface="Calibri"/>
                <a:cs typeface="Calibri"/>
              </a:rPr>
              <a:t> </a:t>
            </a:r>
            <a:r>
              <a:rPr lang="tr-TR" sz="1800" spc="40" dirty="0">
                <a:latin typeface="Calibri"/>
                <a:cs typeface="Calibri"/>
              </a:rPr>
              <a:t>kapı</a:t>
            </a:r>
            <a:r>
              <a:rPr lang="tr-TR" sz="1800" dirty="0">
                <a:latin typeface="Calibri"/>
                <a:cs typeface="Calibri"/>
              </a:rPr>
              <a:t>	açıldığı</a:t>
            </a:r>
            <a:r>
              <a:rPr lang="tr-TR" sz="1800" spc="45" dirty="0">
                <a:latin typeface="Calibri"/>
                <a:cs typeface="Calibri"/>
              </a:rPr>
              <a:t>  </a:t>
            </a:r>
            <a:r>
              <a:rPr lang="tr-TR" sz="1800" spc="70" dirty="0">
                <a:latin typeface="Calibri"/>
                <a:cs typeface="Calibri"/>
              </a:rPr>
              <a:t>zaman</a:t>
            </a:r>
            <a:r>
              <a:rPr lang="tr-TR" sz="1800" dirty="0">
                <a:latin typeface="Calibri"/>
                <a:cs typeface="Calibri"/>
              </a:rPr>
              <a:t>	</a:t>
            </a:r>
            <a:r>
              <a:rPr lang="tr-TR" sz="1800" spc="-10" dirty="0">
                <a:latin typeface="Calibri"/>
                <a:cs typeface="Calibri"/>
              </a:rPr>
              <a:t>klimayı</a:t>
            </a:r>
            <a:r>
              <a:rPr lang="tr-TR" sz="1800" dirty="0">
                <a:latin typeface="Calibri"/>
                <a:cs typeface="Calibri"/>
              </a:rPr>
              <a:t>	</a:t>
            </a:r>
            <a:r>
              <a:rPr lang="tr-TR" sz="1800" spc="90" dirty="0">
                <a:latin typeface="Calibri"/>
                <a:cs typeface="Calibri"/>
              </a:rPr>
              <a:t>kapatan</a:t>
            </a:r>
            <a:r>
              <a:rPr lang="tr-TR" spc="90" dirty="0">
                <a:latin typeface="Calibri"/>
                <a:cs typeface="Calibri"/>
              </a:rPr>
              <a:t> </a:t>
            </a:r>
            <a:r>
              <a:rPr lang="tr-TR" sz="1800" spc="55" dirty="0">
                <a:latin typeface="Calibri"/>
                <a:cs typeface="Calibri"/>
              </a:rPr>
              <a:t>mekanizma</a:t>
            </a:r>
            <a:r>
              <a:rPr lang="tr-TR" spc="55" dirty="0">
                <a:latin typeface="Calibri"/>
                <a:cs typeface="Calibri"/>
              </a:rPr>
              <a:t> </a:t>
            </a:r>
            <a:r>
              <a:rPr lang="tr-TR" sz="1800" spc="60" dirty="0">
                <a:latin typeface="Calibri"/>
                <a:cs typeface="Calibri"/>
              </a:rPr>
              <a:t>bulunmaktadır.</a:t>
            </a:r>
            <a:r>
              <a:rPr lang="tr-TR" sz="1800" spc="340" dirty="0">
                <a:latin typeface="Calibri"/>
                <a:cs typeface="Calibri"/>
              </a:rPr>
              <a:t> </a:t>
            </a:r>
          </a:p>
          <a:p>
            <a:pPr marL="298450" indent="-285750">
              <a:lnSpc>
                <a:spcPct val="100000"/>
              </a:lnSpc>
              <a:spcBef>
                <a:spcPts val="360"/>
              </a:spcBef>
              <a:buFont typeface="Wingdings" panose="05000000000000000000" pitchFamily="2" charset="2"/>
              <a:buChar char="ü"/>
            </a:pPr>
            <a:r>
              <a:rPr lang="tr-TR" sz="1800" dirty="0">
                <a:latin typeface="Calibri"/>
                <a:cs typeface="Calibri"/>
              </a:rPr>
              <a:t>Otel</a:t>
            </a:r>
            <a:r>
              <a:rPr lang="tr-TR" sz="1800" spc="95" dirty="0">
                <a:latin typeface="Calibri"/>
                <a:cs typeface="Calibri"/>
              </a:rPr>
              <a:t> </a:t>
            </a:r>
            <a:r>
              <a:rPr lang="tr-TR" sz="1800" dirty="0">
                <a:latin typeface="Calibri"/>
                <a:cs typeface="Calibri"/>
              </a:rPr>
              <a:t>genelinde</a:t>
            </a:r>
            <a:r>
              <a:rPr lang="tr-TR" sz="1800" spc="185" dirty="0">
                <a:latin typeface="Calibri"/>
                <a:cs typeface="Calibri"/>
              </a:rPr>
              <a:t> </a:t>
            </a:r>
            <a:r>
              <a:rPr lang="tr-TR" sz="1800" spc="70" dirty="0">
                <a:latin typeface="Calibri"/>
                <a:cs typeface="Calibri"/>
              </a:rPr>
              <a:t>aydınlatmaların</a:t>
            </a:r>
            <a:r>
              <a:rPr lang="tr-TR" sz="1800" spc="140" dirty="0">
                <a:latin typeface="Calibri"/>
                <a:cs typeface="Calibri"/>
              </a:rPr>
              <a:t> </a:t>
            </a:r>
            <a:r>
              <a:rPr lang="tr-TR" sz="1800" dirty="0">
                <a:latin typeface="Calibri"/>
                <a:cs typeface="Calibri"/>
              </a:rPr>
              <a:t>%85i led</a:t>
            </a:r>
            <a:r>
              <a:rPr lang="tr-TR" sz="1800" spc="85" dirty="0">
                <a:latin typeface="Calibri"/>
                <a:cs typeface="Calibri"/>
              </a:rPr>
              <a:t> </a:t>
            </a:r>
            <a:r>
              <a:rPr lang="tr-TR" sz="1800" spc="-10" dirty="0">
                <a:latin typeface="Calibri"/>
                <a:cs typeface="Calibri"/>
              </a:rPr>
              <a:t>aydınlatmadır.</a:t>
            </a:r>
            <a:endParaRPr lang="tr-TR" sz="1800" dirty="0">
              <a:latin typeface="Calibri"/>
              <a:cs typeface="Calibri"/>
            </a:endParaRPr>
          </a:p>
          <a:p>
            <a:pPr marL="298450" indent="-285750">
              <a:lnSpc>
                <a:spcPct val="100000"/>
              </a:lnSpc>
              <a:spcBef>
                <a:spcPts val="340"/>
              </a:spcBef>
              <a:buFont typeface="Wingdings" panose="05000000000000000000" pitchFamily="2" charset="2"/>
              <a:buChar char="ü"/>
            </a:pPr>
            <a:r>
              <a:rPr lang="tr-TR" sz="1800" dirty="0">
                <a:latin typeface="Calibri"/>
                <a:cs typeface="Calibri"/>
              </a:rPr>
              <a:t>Genel</a:t>
            </a:r>
            <a:r>
              <a:rPr lang="tr-TR" sz="1800" spc="280" dirty="0">
                <a:latin typeface="Calibri"/>
                <a:cs typeface="Calibri"/>
              </a:rPr>
              <a:t> </a:t>
            </a:r>
            <a:r>
              <a:rPr lang="tr-TR" sz="1800" spc="70" dirty="0">
                <a:latin typeface="Calibri"/>
                <a:cs typeface="Calibri"/>
              </a:rPr>
              <a:t>mekan</a:t>
            </a:r>
            <a:r>
              <a:rPr lang="tr-TR" sz="1800" spc="325" dirty="0">
                <a:latin typeface="Calibri"/>
                <a:cs typeface="Calibri"/>
              </a:rPr>
              <a:t> </a:t>
            </a:r>
            <a:r>
              <a:rPr lang="tr-TR" sz="1800" dirty="0" err="1">
                <a:latin typeface="Calibri"/>
                <a:cs typeface="Calibri"/>
              </a:rPr>
              <a:t>WC’ler</a:t>
            </a:r>
            <a:r>
              <a:rPr lang="tr-TR" sz="1800" spc="225" dirty="0">
                <a:latin typeface="Calibri"/>
                <a:cs typeface="Calibri"/>
              </a:rPr>
              <a:t> </a:t>
            </a:r>
            <a:r>
              <a:rPr lang="tr-TR" sz="1800" dirty="0">
                <a:latin typeface="Calibri"/>
                <a:cs typeface="Calibri"/>
              </a:rPr>
              <a:t>ve</a:t>
            </a:r>
            <a:r>
              <a:rPr lang="tr-TR" sz="1800" spc="215" dirty="0">
                <a:latin typeface="Calibri"/>
                <a:cs typeface="Calibri"/>
              </a:rPr>
              <a:t> </a:t>
            </a:r>
            <a:r>
              <a:rPr lang="tr-TR" sz="1800" spc="90" dirty="0">
                <a:latin typeface="Calibri"/>
                <a:cs typeface="Calibri"/>
              </a:rPr>
              <a:t>koridorda</a:t>
            </a:r>
            <a:r>
              <a:rPr lang="tr-TR" sz="1800" spc="345" dirty="0">
                <a:latin typeface="Calibri"/>
                <a:cs typeface="Calibri"/>
              </a:rPr>
              <a:t> </a:t>
            </a:r>
            <a:r>
              <a:rPr lang="tr-TR" sz="1800" spc="45" dirty="0">
                <a:latin typeface="Calibri"/>
                <a:cs typeface="Calibri"/>
              </a:rPr>
              <a:t>sensörlü</a:t>
            </a:r>
            <a:r>
              <a:rPr lang="tr-TR" sz="1800" spc="285" dirty="0">
                <a:latin typeface="Calibri"/>
                <a:cs typeface="Calibri"/>
              </a:rPr>
              <a:t> </a:t>
            </a:r>
            <a:r>
              <a:rPr lang="tr-TR" sz="1800" spc="65" dirty="0">
                <a:latin typeface="Calibri"/>
                <a:cs typeface="Calibri"/>
              </a:rPr>
              <a:t>aydınlatmalar</a:t>
            </a:r>
            <a:r>
              <a:rPr lang="tr-TR" dirty="0">
                <a:latin typeface="Calibri"/>
                <a:cs typeface="Calibri"/>
              </a:rPr>
              <a:t> </a:t>
            </a:r>
            <a:r>
              <a:rPr lang="tr-TR" sz="1800" spc="55" dirty="0">
                <a:latin typeface="Calibri"/>
                <a:cs typeface="Calibri"/>
              </a:rPr>
              <a:t> kullanılmaktadır.</a:t>
            </a:r>
            <a:r>
              <a:rPr lang="tr-TR" sz="1800" spc="440" dirty="0">
                <a:latin typeface="Calibri"/>
                <a:cs typeface="Calibri"/>
              </a:rPr>
              <a:t> </a:t>
            </a:r>
          </a:p>
          <a:p>
            <a:pPr marL="298450" marR="1552575" indent="-285750">
              <a:lnSpc>
                <a:spcPct val="115599"/>
              </a:lnSpc>
              <a:spcBef>
                <a:spcPts val="25"/>
              </a:spcBef>
              <a:buFont typeface="Wingdings" panose="05000000000000000000" pitchFamily="2" charset="2"/>
              <a:buChar char="ü"/>
            </a:pPr>
            <a:r>
              <a:rPr lang="tr-TR" sz="1800" dirty="0">
                <a:latin typeface="Calibri"/>
                <a:cs typeface="Calibri"/>
              </a:rPr>
              <a:t>Dış</a:t>
            </a:r>
            <a:r>
              <a:rPr lang="tr-TR" sz="1800" spc="409" dirty="0">
                <a:latin typeface="Calibri"/>
                <a:cs typeface="Calibri"/>
              </a:rPr>
              <a:t> </a:t>
            </a:r>
            <a:r>
              <a:rPr lang="tr-TR" sz="1800" spc="70" dirty="0">
                <a:latin typeface="Calibri"/>
                <a:cs typeface="Calibri"/>
              </a:rPr>
              <a:t>mekan</a:t>
            </a:r>
            <a:r>
              <a:rPr lang="tr-TR" sz="1800" spc="465" dirty="0">
                <a:latin typeface="Calibri"/>
                <a:cs typeface="Calibri"/>
              </a:rPr>
              <a:t> </a:t>
            </a:r>
            <a:r>
              <a:rPr lang="tr-TR" sz="1800" spc="70" dirty="0">
                <a:latin typeface="Calibri"/>
                <a:cs typeface="Calibri"/>
              </a:rPr>
              <a:t>aydınlatmalarının</a:t>
            </a:r>
            <a:r>
              <a:rPr lang="tr-TR" sz="1800" spc="465" dirty="0">
                <a:latin typeface="Calibri"/>
                <a:cs typeface="Calibri"/>
              </a:rPr>
              <a:t> </a:t>
            </a:r>
            <a:r>
              <a:rPr lang="tr-TR" sz="1800" spc="70" dirty="0">
                <a:latin typeface="Calibri"/>
                <a:cs typeface="Calibri"/>
              </a:rPr>
              <a:t>büyük</a:t>
            </a:r>
            <a:r>
              <a:rPr lang="tr-TR" sz="1800" spc="450" dirty="0">
                <a:latin typeface="Calibri"/>
                <a:cs typeface="Calibri"/>
              </a:rPr>
              <a:t> </a:t>
            </a:r>
            <a:r>
              <a:rPr lang="tr-TR" sz="1800" spc="25" dirty="0">
                <a:latin typeface="Calibri"/>
                <a:cs typeface="Calibri"/>
              </a:rPr>
              <a:t>bir </a:t>
            </a:r>
            <a:r>
              <a:rPr lang="tr-TR" sz="1800" dirty="0">
                <a:latin typeface="Calibri"/>
                <a:cs typeface="Calibri"/>
              </a:rPr>
              <a:t>kısmı</a:t>
            </a:r>
            <a:r>
              <a:rPr lang="tr-TR" sz="1800" spc="65" dirty="0">
                <a:latin typeface="Calibri"/>
                <a:cs typeface="Calibri"/>
              </a:rPr>
              <a:t> </a:t>
            </a:r>
            <a:r>
              <a:rPr lang="tr-TR" sz="1800" spc="45" dirty="0">
                <a:latin typeface="Calibri"/>
                <a:cs typeface="Calibri"/>
              </a:rPr>
              <a:t>zamanlayıcıya</a:t>
            </a:r>
            <a:r>
              <a:rPr lang="tr-TR" sz="1800" spc="114" dirty="0">
                <a:latin typeface="Calibri"/>
                <a:cs typeface="Calibri"/>
              </a:rPr>
              <a:t> </a:t>
            </a:r>
            <a:r>
              <a:rPr lang="tr-TR" sz="1800" spc="-10" dirty="0">
                <a:latin typeface="Calibri"/>
                <a:cs typeface="Calibri"/>
              </a:rPr>
              <a:t>bağlıdır.</a:t>
            </a:r>
            <a:endParaRPr lang="tr-TR" sz="1800" dirty="0">
              <a:latin typeface="Calibri"/>
              <a:cs typeface="Calibri"/>
            </a:endParaRPr>
          </a:p>
          <a:p>
            <a:pPr marL="298450" indent="-285750">
              <a:spcBef>
                <a:spcPts val="335"/>
              </a:spcBef>
              <a:buFont typeface="Wingdings" panose="05000000000000000000" pitchFamily="2" charset="2"/>
              <a:buChar char="ü"/>
            </a:pPr>
            <a:r>
              <a:rPr lang="tr-TR" sz="1800" spc="85" dirty="0">
                <a:latin typeface="Calibri"/>
                <a:cs typeface="Calibri"/>
              </a:rPr>
              <a:t>Odalar</a:t>
            </a:r>
            <a:r>
              <a:rPr lang="tr-TR" sz="1800" spc="380" dirty="0">
                <a:latin typeface="Calibri"/>
                <a:cs typeface="Calibri"/>
              </a:rPr>
              <a:t> </a:t>
            </a:r>
            <a:r>
              <a:rPr lang="tr-TR" sz="1800" dirty="0">
                <a:latin typeface="Calibri"/>
                <a:cs typeface="Calibri"/>
              </a:rPr>
              <a:t>ve</a:t>
            </a:r>
            <a:r>
              <a:rPr lang="tr-TR" sz="1800" spc="225" dirty="0">
                <a:latin typeface="Calibri"/>
                <a:cs typeface="Calibri"/>
              </a:rPr>
              <a:t> </a:t>
            </a:r>
            <a:r>
              <a:rPr lang="tr-TR" sz="1800" dirty="0">
                <a:latin typeface="Calibri"/>
                <a:cs typeface="Calibri"/>
              </a:rPr>
              <a:t>genel</a:t>
            </a:r>
            <a:r>
              <a:rPr lang="tr-TR" sz="1800" spc="265" dirty="0">
                <a:latin typeface="Calibri"/>
                <a:cs typeface="Calibri"/>
              </a:rPr>
              <a:t> </a:t>
            </a:r>
            <a:r>
              <a:rPr lang="tr-TR" sz="1800" spc="85" dirty="0">
                <a:latin typeface="Calibri"/>
                <a:cs typeface="Calibri"/>
              </a:rPr>
              <a:t>mekanlarda</a:t>
            </a:r>
            <a:r>
              <a:rPr lang="tr-TR" sz="1800" spc="370" dirty="0">
                <a:latin typeface="Calibri"/>
                <a:cs typeface="Calibri"/>
              </a:rPr>
              <a:t> </a:t>
            </a:r>
            <a:r>
              <a:rPr lang="tr-TR" sz="1800" dirty="0">
                <a:latin typeface="Calibri"/>
                <a:cs typeface="Calibri"/>
              </a:rPr>
              <a:t>enerji</a:t>
            </a:r>
            <a:r>
              <a:rPr lang="tr-TR" sz="1800" spc="250" dirty="0">
                <a:latin typeface="Calibri"/>
                <a:cs typeface="Calibri"/>
              </a:rPr>
              <a:t> </a:t>
            </a:r>
            <a:r>
              <a:rPr lang="tr-TR" sz="1800" spc="90" dirty="0">
                <a:latin typeface="Calibri"/>
                <a:cs typeface="Calibri"/>
              </a:rPr>
              <a:t>tasarrufu</a:t>
            </a:r>
            <a:r>
              <a:rPr lang="tr-TR" sz="1800" spc="360" dirty="0">
                <a:latin typeface="Calibri"/>
                <a:cs typeface="Calibri"/>
              </a:rPr>
              <a:t> </a:t>
            </a:r>
            <a:r>
              <a:rPr lang="tr-TR" sz="1800" spc="45" dirty="0">
                <a:latin typeface="Calibri"/>
                <a:cs typeface="Calibri"/>
              </a:rPr>
              <a:t>sağlayan</a:t>
            </a:r>
            <a:r>
              <a:rPr lang="tr-TR" sz="1800" spc="310" dirty="0">
                <a:latin typeface="Calibri"/>
                <a:cs typeface="Calibri"/>
              </a:rPr>
              <a:t> </a:t>
            </a:r>
            <a:r>
              <a:rPr lang="tr-TR" sz="1800" spc="65" dirty="0">
                <a:latin typeface="Calibri"/>
                <a:cs typeface="Calibri"/>
              </a:rPr>
              <a:t>konfor</a:t>
            </a:r>
            <a:r>
              <a:rPr lang="tr-TR" sz="1800" spc="355" dirty="0">
                <a:latin typeface="Calibri"/>
                <a:cs typeface="Calibri"/>
              </a:rPr>
              <a:t> </a:t>
            </a:r>
            <a:r>
              <a:rPr lang="tr-TR" sz="1800" dirty="0">
                <a:latin typeface="Calibri"/>
                <a:cs typeface="Calibri"/>
              </a:rPr>
              <a:t>ısı</a:t>
            </a:r>
            <a:r>
              <a:rPr lang="tr-TR" sz="1800" spc="250" dirty="0">
                <a:latin typeface="Calibri"/>
                <a:cs typeface="Calibri"/>
              </a:rPr>
              <a:t> </a:t>
            </a:r>
            <a:r>
              <a:rPr lang="tr-TR" sz="1800" spc="45" dirty="0">
                <a:latin typeface="Calibri"/>
                <a:cs typeface="Calibri"/>
              </a:rPr>
              <a:t>camları tercih edilmektedir.</a:t>
            </a:r>
          </a:p>
          <a:p>
            <a:pPr marL="298450" indent="-285750">
              <a:spcBef>
                <a:spcPts val="335"/>
              </a:spcBef>
              <a:buFont typeface="Wingdings" panose="05000000000000000000" pitchFamily="2" charset="2"/>
              <a:buChar char="ü"/>
            </a:pPr>
            <a:r>
              <a:rPr lang="pt-BR" spc="30" dirty="0">
                <a:latin typeface="Calibri"/>
                <a:cs typeface="Calibri"/>
              </a:rPr>
              <a:t>Cihaz</a:t>
            </a:r>
            <a:r>
              <a:rPr lang="pt-BR" dirty="0">
                <a:latin typeface="Calibri"/>
                <a:cs typeface="Calibri"/>
              </a:rPr>
              <a:t>	</a:t>
            </a:r>
            <a:r>
              <a:rPr lang="pt-BR" spc="50" dirty="0">
                <a:latin typeface="Calibri"/>
                <a:cs typeface="Calibri"/>
              </a:rPr>
              <a:t>alımınında</a:t>
            </a:r>
            <a:r>
              <a:rPr lang="pt-BR" dirty="0">
                <a:latin typeface="Calibri"/>
                <a:cs typeface="Calibri"/>
              </a:rPr>
              <a:t>	</a:t>
            </a:r>
            <a:r>
              <a:rPr lang="pt-BR" spc="-10" dirty="0">
                <a:latin typeface="Calibri"/>
                <a:cs typeface="Calibri"/>
              </a:rPr>
              <a:t>enerji</a:t>
            </a:r>
            <a:r>
              <a:rPr lang="pt-BR" dirty="0">
                <a:latin typeface="Calibri"/>
                <a:cs typeface="Calibri"/>
              </a:rPr>
              <a:t>	</a:t>
            </a:r>
            <a:r>
              <a:rPr lang="pt-BR" spc="-10" dirty="0">
                <a:latin typeface="Calibri"/>
                <a:cs typeface="Calibri"/>
              </a:rPr>
              <a:t>verimli</a:t>
            </a:r>
            <a:r>
              <a:rPr lang="pt-BR" dirty="0">
                <a:latin typeface="Calibri"/>
                <a:cs typeface="Calibri"/>
              </a:rPr>
              <a:t>	</a:t>
            </a:r>
            <a:r>
              <a:rPr lang="pt-BR" spc="-10" dirty="0">
                <a:latin typeface="Calibri"/>
                <a:cs typeface="Calibri"/>
              </a:rPr>
              <a:t>(</a:t>
            </a:r>
            <a:r>
              <a:rPr lang="pt-BR" spc="-235" dirty="0">
                <a:latin typeface="Calibri"/>
                <a:cs typeface="Calibri"/>
              </a:rPr>
              <a:t> </a:t>
            </a:r>
            <a:r>
              <a:rPr lang="pt-BR" spc="130" dirty="0">
                <a:latin typeface="Calibri"/>
                <a:cs typeface="Calibri"/>
              </a:rPr>
              <a:t>A+/A+++/A+++) </a:t>
            </a:r>
            <a:r>
              <a:rPr lang="pt-BR" spc="-10" dirty="0">
                <a:latin typeface="Calibri"/>
                <a:cs typeface="Calibri"/>
              </a:rPr>
              <a:t>edilmektedir.</a:t>
            </a:r>
            <a:r>
              <a:rPr lang="tr-TR" spc="65" dirty="0">
                <a:latin typeface="Calibri"/>
                <a:cs typeface="Calibri"/>
              </a:rPr>
              <a:t> Jeneratör</a:t>
            </a:r>
            <a:r>
              <a:rPr lang="tr-TR" spc="245" dirty="0">
                <a:latin typeface="Calibri"/>
                <a:cs typeface="Calibri"/>
              </a:rPr>
              <a:t> </a:t>
            </a:r>
            <a:r>
              <a:rPr lang="tr-TR" spc="45" dirty="0" err="1">
                <a:latin typeface="Calibri"/>
                <a:cs typeface="Calibri"/>
              </a:rPr>
              <a:t>senkrozisyonu</a:t>
            </a:r>
            <a:r>
              <a:rPr lang="tr-TR" spc="50" dirty="0">
                <a:latin typeface="Calibri"/>
                <a:cs typeface="Calibri"/>
              </a:rPr>
              <a:t> </a:t>
            </a:r>
            <a:r>
              <a:rPr lang="tr-TR" dirty="0">
                <a:latin typeface="Calibri"/>
                <a:cs typeface="Calibri"/>
              </a:rPr>
              <a:t>ile</a:t>
            </a:r>
            <a:r>
              <a:rPr lang="tr-TR" spc="50" dirty="0">
                <a:latin typeface="Calibri"/>
                <a:cs typeface="Calibri"/>
              </a:rPr>
              <a:t> </a:t>
            </a:r>
            <a:r>
              <a:rPr lang="tr-TR" spc="80" dirty="0">
                <a:latin typeface="Calibri"/>
                <a:cs typeface="Calibri"/>
              </a:rPr>
              <a:t>mazot</a:t>
            </a:r>
            <a:r>
              <a:rPr lang="tr-TR" spc="85" dirty="0">
                <a:latin typeface="Calibri"/>
                <a:cs typeface="Calibri"/>
              </a:rPr>
              <a:t> </a:t>
            </a:r>
            <a:r>
              <a:rPr lang="tr-TR" spc="45" dirty="0">
                <a:latin typeface="Calibri"/>
                <a:cs typeface="Calibri"/>
              </a:rPr>
              <a:t>tüketimi</a:t>
            </a:r>
            <a:r>
              <a:rPr lang="tr-TR" spc="190" dirty="0">
                <a:latin typeface="Calibri"/>
                <a:cs typeface="Calibri"/>
              </a:rPr>
              <a:t> </a:t>
            </a:r>
            <a:r>
              <a:rPr lang="tr-TR" spc="35" dirty="0">
                <a:latin typeface="Calibri"/>
                <a:cs typeface="Calibri"/>
              </a:rPr>
              <a:t>azaltılmaktadır.</a:t>
            </a:r>
            <a:endParaRPr lang="tr-TR" dirty="0">
              <a:latin typeface="Calibri"/>
              <a:cs typeface="Calibri"/>
            </a:endParaRPr>
          </a:p>
          <a:p>
            <a:pPr marL="12700">
              <a:spcBef>
                <a:spcPts val="335"/>
              </a:spcBef>
            </a:pPr>
            <a:endParaRPr lang="pt-BR" dirty="0">
              <a:latin typeface="Calibri"/>
              <a:cs typeface="Calibri"/>
            </a:endParaRPr>
          </a:p>
          <a:p>
            <a:pPr marL="12700">
              <a:lnSpc>
                <a:spcPct val="100000"/>
              </a:lnSpc>
              <a:spcBef>
                <a:spcPts val="335"/>
              </a:spcBef>
            </a:pPr>
            <a:endParaRPr lang="tr-TR" sz="1800" dirty="0">
              <a:latin typeface="Calibri"/>
              <a:cs typeface="Calibri"/>
            </a:endParaRPr>
          </a:p>
        </p:txBody>
      </p:sp>
      <p:pic>
        <p:nvPicPr>
          <p:cNvPr id="8" name="object 5">
            <a:extLst>
              <a:ext uri="{FF2B5EF4-FFF2-40B4-BE49-F238E27FC236}">
                <a16:creationId xmlns:a16="http://schemas.microsoft.com/office/drawing/2014/main" id="{22469561-959C-1A51-1A1E-4BB2A4160AA4}"/>
              </a:ext>
            </a:extLst>
          </p:cNvPr>
          <p:cNvPicPr/>
          <p:nvPr/>
        </p:nvPicPr>
        <p:blipFill>
          <a:blip r:embed="rId2" cstate="print"/>
          <a:stretch>
            <a:fillRect/>
          </a:stretch>
        </p:blipFill>
        <p:spPr>
          <a:xfrm>
            <a:off x="9697660" y="726666"/>
            <a:ext cx="1308940" cy="1892808"/>
          </a:xfrm>
          <a:prstGeom prst="rect">
            <a:avLst/>
          </a:prstGeom>
        </p:spPr>
      </p:pic>
    </p:spTree>
    <p:extLst>
      <p:ext uri="{BB962C8B-B14F-4D97-AF65-F5344CB8AC3E}">
        <p14:creationId xmlns:p14="http://schemas.microsoft.com/office/powerpoint/2010/main" val="148902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4C070F-E232-616A-7706-A24AF9F20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9393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A2775AD-CD74-775C-4535-54C74A0598C9}"/>
              </a:ext>
            </a:extLst>
          </p:cNvPr>
          <p:cNvSpPr txBox="1"/>
          <p:nvPr/>
        </p:nvSpPr>
        <p:spPr>
          <a:xfrm>
            <a:off x="684212" y="678935"/>
            <a:ext cx="6110748" cy="461665"/>
          </a:xfrm>
          <a:prstGeom prst="rect">
            <a:avLst/>
          </a:prstGeom>
          <a:noFill/>
        </p:spPr>
        <p:txBody>
          <a:bodyPr wrap="square">
            <a:spAutoFit/>
          </a:bodyPr>
          <a:lstStyle/>
          <a:p>
            <a:r>
              <a:rPr lang="tr-TR" sz="2400" dirty="0">
                <a:latin typeface="Calibri"/>
                <a:cs typeface="Calibri"/>
              </a:rPr>
              <a:t>ÇEVRE</a:t>
            </a:r>
            <a:r>
              <a:rPr lang="tr-TR" sz="2400" spc="-60" dirty="0">
                <a:latin typeface="Calibri"/>
                <a:cs typeface="Calibri"/>
              </a:rPr>
              <a:t> </a:t>
            </a:r>
            <a:r>
              <a:rPr lang="tr-TR" sz="2400" dirty="0">
                <a:latin typeface="Calibri"/>
                <a:cs typeface="Calibri"/>
              </a:rPr>
              <a:t>DOSTU</a:t>
            </a:r>
            <a:r>
              <a:rPr lang="tr-TR" sz="2400" spc="-35" dirty="0">
                <a:latin typeface="Calibri"/>
                <a:cs typeface="Calibri"/>
              </a:rPr>
              <a:t> </a:t>
            </a:r>
            <a:r>
              <a:rPr lang="tr-TR" sz="2400" spc="-40" dirty="0">
                <a:latin typeface="Calibri"/>
                <a:cs typeface="Calibri"/>
              </a:rPr>
              <a:t>ALTYAPIMIZ</a:t>
            </a:r>
            <a:endParaRPr lang="tr-TR" sz="2400" dirty="0"/>
          </a:p>
        </p:txBody>
      </p:sp>
      <p:sp>
        <p:nvSpPr>
          <p:cNvPr id="7" name="Metin kutusu 6">
            <a:extLst>
              <a:ext uri="{FF2B5EF4-FFF2-40B4-BE49-F238E27FC236}">
                <a16:creationId xmlns:a16="http://schemas.microsoft.com/office/drawing/2014/main" id="{432C6851-D300-9C6F-D4A1-70D3941FBC06}"/>
              </a:ext>
            </a:extLst>
          </p:cNvPr>
          <p:cNvSpPr txBox="1"/>
          <p:nvPr/>
        </p:nvSpPr>
        <p:spPr>
          <a:xfrm>
            <a:off x="684211" y="1784786"/>
            <a:ext cx="11301312" cy="697627"/>
          </a:xfrm>
          <a:prstGeom prst="rect">
            <a:avLst/>
          </a:prstGeom>
          <a:noFill/>
        </p:spPr>
        <p:txBody>
          <a:bodyPr wrap="square">
            <a:spAutoFit/>
          </a:bodyPr>
          <a:lstStyle/>
          <a:p>
            <a:pPr marL="12700">
              <a:lnSpc>
                <a:spcPct val="100000"/>
              </a:lnSpc>
              <a:spcBef>
                <a:spcPts val="455"/>
              </a:spcBef>
            </a:pPr>
            <a:r>
              <a:rPr lang="tr-TR" sz="1800" dirty="0">
                <a:latin typeface="Times New Roman"/>
                <a:cs typeface="Times New Roman"/>
              </a:rPr>
              <a:t>Atıklar</a:t>
            </a:r>
            <a:r>
              <a:rPr lang="tr-TR" sz="1800" spc="300" dirty="0">
                <a:latin typeface="Times New Roman"/>
                <a:cs typeface="Times New Roman"/>
              </a:rPr>
              <a:t> </a:t>
            </a:r>
            <a:r>
              <a:rPr lang="tr-TR" sz="1800" dirty="0">
                <a:latin typeface="Times New Roman"/>
                <a:cs typeface="Times New Roman"/>
              </a:rPr>
              <a:t>yönetmeliğe</a:t>
            </a:r>
            <a:r>
              <a:rPr lang="tr-TR" sz="1800" spc="315" dirty="0">
                <a:latin typeface="Times New Roman"/>
                <a:cs typeface="Times New Roman"/>
              </a:rPr>
              <a:t> </a:t>
            </a:r>
            <a:r>
              <a:rPr lang="tr-TR" sz="1800" dirty="0">
                <a:latin typeface="Times New Roman"/>
                <a:cs typeface="Times New Roman"/>
              </a:rPr>
              <a:t>uygun</a:t>
            </a:r>
            <a:r>
              <a:rPr lang="tr-TR" sz="1800" spc="325" dirty="0">
                <a:latin typeface="Times New Roman"/>
                <a:cs typeface="Times New Roman"/>
              </a:rPr>
              <a:t> </a:t>
            </a:r>
            <a:r>
              <a:rPr lang="tr-TR" sz="1800" dirty="0">
                <a:latin typeface="Times New Roman"/>
                <a:cs typeface="Times New Roman"/>
              </a:rPr>
              <a:t>toplanmakta</a:t>
            </a:r>
            <a:r>
              <a:rPr lang="tr-TR" sz="1800" spc="315" dirty="0">
                <a:latin typeface="Times New Roman"/>
                <a:cs typeface="Times New Roman"/>
              </a:rPr>
              <a:t> </a:t>
            </a:r>
            <a:r>
              <a:rPr lang="tr-TR" sz="1800" dirty="0">
                <a:latin typeface="Times New Roman"/>
                <a:cs typeface="Times New Roman"/>
              </a:rPr>
              <a:t>,</a:t>
            </a:r>
            <a:r>
              <a:rPr lang="tr-TR" sz="1800" spc="320" dirty="0">
                <a:latin typeface="Times New Roman"/>
                <a:cs typeface="Times New Roman"/>
              </a:rPr>
              <a:t> </a:t>
            </a:r>
            <a:r>
              <a:rPr lang="tr-TR" sz="1800" dirty="0">
                <a:latin typeface="Times New Roman"/>
                <a:cs typeface="Times New Roman"/>
              </a:rPr>
              <a:t>depolanmakta</a:t>
            </a:r>
            <a:r>
              <a:rPr lang="tr-TR" sz="1800" spc="315" dirty="0">
                <a:latin typeface="Times New Roman"/>
                <a:cs typeface="Times New Roman"/>
              </a:rPr>
              <a:t> </a:t>
            </a:r>
            <a:r>
              <a:rPr lang="tr-TR" sz="1800" spc="-25" dirty="0">
                <a:latin typeface="Times New Roman"/>
                <a:cs typeface="Times New Roman"/>
              </a:rPr>
              <a:t>ve</a:t>
            </a:r>
            <a:endParaRPr lang="tr-TR" sz="1800" dirty="0">
              <a:latin typeface="Times New Roman"/>
              <a:cs typeface="Times New Roman"/>
            </a:endParaRPr>
          </a:p>
          <a:p>
            <a:pPr marL="12700">
              <a:lnSpc>
                <a:spcPct val="100000"/>
              </a:lnSpc>
              <a:spcBef>
                <a:spcPts val="360"/>
              </a:spcBef>
            </a:pPr>
            <a:r>
              <a:rPr lang="tr-TR" sz="1800" dirty="0">
                <a:latin typeface="Times New Roman"/>
                <a:cs typeface="Times New Roman"/>
              </a:rPr>
              <a:t>lisanslı</a:t>
            </a:r>
            <a:r>
              <a:rPr lang="tr-TR" sz="1800" spc="-70" dirty="0">
                <a:latin typeface="Times New Roman"/>
                <a:cs typeface="Times New Roman"/>
              </a:rPr>
              <a:t> </a:t>
            </a:r>
            <a:r>
              <a:rPr lang="tr-TR" sz="1800" dirty="0">
                <a:latin typeface="Times New Roman"/>
                <a:cs typeface="Times New Roman"/>
              </a:rPr>
              <a:t>firmalarla</a:t>
            </a:r>
            <a:r>
              <a:rPr lang="tr-TR" sz="1800" spc="25" dirty="0">
                <a:latin typeface="Times New Roman"/>
                <a:cs typeface="Times New Roman"/>
              </a:rPr>
              <a:t> </a:t>
            </a:r>
            <a:r>
              <a:rPr lang="tr-TR" sz="1800" dirty="0">
                <a:latin typeface="Times New Roman"/>
                <a:cs typeface="Times New Roman"/>
              </a:rPr>
              <a:t>gönderimi</a:t>
            </a:r>
            <a:r>
              <a:rPr lang="tr-TR" sz="1800" spc="-30" dirty="0">
                <a:latin typeface="Times New Roman"/>
                <a:cs typeface="Times New Roman"/>
              </a:rPr>
              <a:t> </a:t>
            </a:r>
            <a:r>
              <a:rPr lang="tr-TR" sz="1800" spc="-10" dirty="0">
                <a:latin typeface="Times New Roman"/>
                <a:cs typeface="Times New Roman"/>
              </a:rPr>
              <a:t>sağlanmaktadır.</a:t>
            </a:r>
            <a:endParaRPr lang="tr-TR" sz="1800" dirty="0">
              <a:latin typeface="Times New Roman"/>
              <a:cs typeface="Times New Roman"/>
            </a:endParaRPr>
          </a:p>
        </p:txBody>
      </p:sp>
      <p:pic>
        <p:nvPicPr>
          <p:cNvPr id="8" name="object 4">
            <a:extLst>
              <a:ext uri="{FF2B5EF4-FFF2-40B4-BE49-F238E27FC236}">
                <a16:creationId xmlns:a16="http://schemas.microsoft.com/office/drawing/2014/main" id="{811CDA3C-B96C-53A9-80AF-53F7F281A5B5}"/>
              </a:ext>
            </a:extLst>
          </p:cNvPr>
          <p:cNvPicPr/>
          <p:nvPr/>
        </p:nvPicPr>
        <p:blipFill>
          <a:blip r:embed="rId2" cstate="print"/>
          <a:stretch>
            <a:fillRect/>
          </a:stretch>
        </p:blipFill>
        <p:spPr>
          <a:xfrm>
            <a:off x="4435264" y="3208865"/>
            <a:ext cx="5944899" cy="2970200"/>
          </a:xfrm>
          <a:prstGeom prst="rect">
            <a:avLst/>
          </a:prstGeom>
        </p:spPr>
      </p:pic>
    </p:spTree>
    <p:extLst>
      <p:ext uri="{BB962C8B-B14F-4D97-AF65-F5344CB8AC3E}">
        <p14:creationId xmlns:p14="http://schemas.microsoft.com/office/powerpoint/2010/main" val="1137581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32F52D9-0B47-A8BA-E05D-238D0F47AE44}"/>
              </a:ext>
            </a:extLst>
          </p:cNvPr>
          <p:cNvSpPr txBox="1"/>
          <p:nvPr/>
        </p:nvSpPr>
        <p:spPr>
          <a:xfrm>
            <a:off x="538316" y="863601"/>
            <a:ext cx="6110748" cy="461665"/>
          </a:xfrm>
          <a:prstGeom prst="rect">
            <a:avLst/>
          </a:prstGeom>
          <a:noFill/>
        </p:spPr>
        <p:txBody>
          <a:bodyPr wrap="square">
            <a:spAutoFit/>
          </a:bodyPr>
          <a:lstStyle/>
          <a:p>
            <a:r>
              <a:rPr lang="tr-TR" sz="2400" b="0" spc="-90" dirty="0">
                <a:latin typeface="Calibri Light"/>
                <a:cs typeface="Calibri Light"/>
              </a:rPr>
              <a:t>SOSYAL</a:t>
            </a:r>
            <a:r>
              <a:rPr lang="tr-TR" sz="2400" b="0" spc="-200" dirty="0">
                <a:latin typeface="Calibri Light"/>
                <a:cs typeface="Calibri Light"/>
              </a:rPr>
              <a:t> </a:t>
            </a:r>
            <a:r>
              <a:rPr lang="tr-TR" sz="2400" spc="-200" dirty="0">
                <a:latin typeface="Calibri Light"/>
                <a:cs typeface="Calibri Light"/>
              </a:rPr>
              <a:t> </a:t>
            </a:r>
            <a:r>
              <a:rPr lang="tr-TR" sz="2400" b="0" spc="-65" dirty="0">
                <a:latin typeface="Calibri Light"/>
                <a:cs typeface="Calibri Light"/>
              </a:rPr>
              <a:t>SORUMLULUK</a:t>
            </a:r>
            <a:r>
              <a:rPr lang="tr-TR" sz="2400" spc="-65" dirty="0">
                <a:latin typeface="Calibri Light"/>
                <a:cs typeface="Calibri Light"/>
              </a:rPr>
              <a:t> </a:t>
            </a:r>
            <a:r>
              <a:rPr lang="tr-TR" sz="2400" b="0" spc="-200" dirty="0">
                <a:latin typeface="Calibri Light"/>
                <a:cs typeface="Calibri Light"/>
              </a:rPr>
              <a:t> </a:t>
            </a:r>
            <a:r>
              <a:rPr lang="tr-TR" sz="2400" b="0" spc="-35" dirty="0">
                <a:latin typeface="Calibri Light"/>
                <a:cs typeface="Calibri Light"/>
              </a:rPr>
              <a:t>PROJELERİMİZ</a:t>
            </a:r>
            <a:endParaRPr lang="tr-TR" sz="2400" dirty="0"/>
          </a:p>
        </p:txBody>
      </p:sp>
      <p:sp>
        <p:nvSpPr>
          <p:cNvPr id="7" name="Metin kutusu 6">
            <a:extLst>
              <a:ext uri="{FF2B5EF4-FFF2-40B4-BE49-F238E27FC236}">
                <a16:creationId xmlns:a16="http://schemas.microsoft.com/office/drawing/2014/main" id="{2D73EA6F-4C34-D9E5-27BA-C7A4D21BB3F3}"/>
              </a:ext>
            </a:extLst>
          </p:cNvPr>
          <p:cNvSpPr txBox="1"/>
          <p:nvPr/>
        </p:nvSpPr>
        <p:spPr>
          <a:xfrm>
            <a:off x="322006" y="1462990"/>
            <a:ext cx="10336162" cy="3259867"/>
          </a:xfrm>
          <a:prstGeom prst="rect">
            <a:avLst/>
          </a:prstGeom>
          <a:noFill/>
        </p:spPr>
        <p:txBody>
          <a:bodyPr wrap="square">
            <a:spAutoFit/>
          </a:bodyPr>
          <a:lstStyle/>
          <a:p>
            <a:pPr marL="355600" marR="7620" indent="-343535" algn="just">
              <a:lnSpc>
                <a:spcPct val="150100"/>
              </a:lnSpc>
              <a:spcBef>
                <a:spcPts val="90"/>
              </a:spcBef>
              <a:buFont typeface="Symbol"/>
              <a:buChar char=""/>
              <a:tabLst>
                <a:tab pos="356870" algn="l"/>
              </a:tabLst>
            </a:pPr>
            <a:r>
              <a:rPr lang="tr-TR" sz="1800" dirty="0">
                <a:latin typeface="Calibri"/>
                <a:cs typeface="Calibri"/>
              </a:rPr>
              <a:t>Sosyal</a:t>
            </a:r>
            <a:r>
              <a:rPr lang="tr-TR" sz="1800" spc="145" dirty="0">
                <a:latin typeface="Calibri"/>
                <a:cs typeface="Calibri"/>
              </a:rPr>
              <a:t> </a:t>
            </a:r>
            <a:r>
              <a:rPr lang="tr-TR" sz="1800" dirty="0">
                <a:latin typeface="Calibri"/>
                <a:cs typeface="Calibri"/>
              </a:rPr>
              <a:t>sorumluluklarımız</a:t>
            </a:r>
            <a:r>
              <a:rPr lang="tr-TR" sz="1800" spc="160" dirty="0">
                <a:latin typeface="Calibri"/>
                <a:cs typeface="Calibri"/>
              </a:rPr>
              <a:t> </a:t>
            </a:r>
            <a:r>
              <a:rPr lang="tr-TR" sz="1800" dirty="0">
                <a:latin typeface="Calibri"/>
                <a:cs typeface="Calibri"/>
              </a:rPr>
              <a:t>kapsamında</a:t>
            </a:r>
            <a:r>
              <a:rPr lang="tr-TR" sz="1800" spc="170" dirty="0">
                <a:latin typeface="Calibri"/>
                <a:cs typeface="Calibri"/>
              </a:rPr>
              <a:t> </a:t>
            </a:r>
            <a:r>
              <a:rPr lang="tr-TR" sz="1800" dirty="0">
                <a:latin typeface="Calibri"/>
                <a:cs typeface="Calibri"/>
              </a:rPr>
              <a:t>sokak</a:t>
            </a:r>
            <a:r>
              <a:rPr lang="tr-TR" sz="1800" spc="155" dirty="0">
                <a:latin typeface="Calibri"/>
                <a:cs typeface="Calibri"/>
              </a:rPr>
              <a:t> </a:t>
            </a:r>
            <a:r>
              <a:rPr lang="tr-TR" sz="1800" dirty="0">
                <a:latin typeface="Calibri"/>
                <a:cs typeface="Calibri"/>
              </a:rPr>
              <a:t>hayvanlarına</a:t>
            </a:r>
            <a:r>
              <a:rPr lang="tr-TR" sz="1800" spc="160" dirty="0">
                <a:latin typeface="Calibri"/>
                <a:cs typeface="Calibri"/>
              </a:rPr>
              <a:t> </a:t>
            </a:r>
            <a:r>
              <a:rPr lang="tr-TR" sz="1800" dirty="0">
                <a:latin typeface="Calibri"/>
                <a:cs typeface="Calibri"/>
              </a:rPr>
              <a:t>yardım</a:t>
            </a:r>
            <a:r>
              <a:rPr lang="tr-TR" sz="1800" spc="175" dirty="0">
                <a:latin typeface="Calibri"/>
                <a:cs typeface="Calibri"/>
              </a:rPr>
              <a:t> </a:t>
            </a:r>
            <a:r>
              <a:rPr lang="tr-TR" sz="1800" dirty="0">
                <a:latin typeface="Calibri"/>
                <a:cs typeface="Calibri"/>
              </a:rPr>
              <a:t>etmekteyiz.</a:t>
            </a:r>
            <a:r>
              <a:rPr lang="tr-TR" sz="1800" spc="170" dirty="0">
                <a:latin typeface="Calibri"/>
                <a:cs typeface="Calibri"/>
              </a:rPr>
              <a:t> </a:t>
            </a:r>
            <a:r>
              <a:rPr lang="tr-TR" sz="1800" dirty="0">
                <a:latin typeface="Calibri"/>
                <a:cs typeface="Calibri"/>
              </a:rPr>
              <a:t>Sokakta</a:t>
            </a:r>
            <a:r>
              <a:rPr lang="tr-TR" sz="1800" spc="170" dirty="0">
                <a:latin typeface="Calibri"/>
                <a:cs typeface="Calibri"/>
              </a:rPr>
              <a:t> </a:t>
            </a:r>
            <a:r>
              <a:rPr lang="tr-TR" sz="1800" dirty="0">
                <a:latin typeface="Calibri"/>
                <a:cs typeface="Calibri"/>
              </a:rPr>
              <a:t>yardıma</a:t>
            </a:r>
            <a:r>
              <a:rPr lang="tr-TR" sz="1800" spc="130" dirty="0">
                <a:latin typeface="Calibri"/>
                <a:cs typeface="Calibri"/>
              </a:rPr>
              <a:t> </a:t>
            </a:r>
            <a:r>
              <a:rPr lang="tr-TR" sz="1800" dirty="0">
                <a:latin typeface="Calibri"/>
                <a:cs typeface="Calibri"/>
              </a:rPr>
              <a:t>muhtaç</a:t>
            </a:r>
            <a:r>
              <a:rPr lang="tr-TR" sz="1800" spc="165" dirty="0">
                <a:latin typeface="Calibri"/>
                <a:cs typeface="Calibri"/>
              </a:rPr>
              <a:t> </a:t>
            </a:r>
            <a:r>
              <a:rPr lang="tr-TR" sz="1800" dirty="0">
                <a:latin typeface="Calibri"/>
                <a:cs typeface="Calibri"/>
              </a:rPr>
              <a:t>özellikle</a:t>
            </a:r>
            <a:r>
              <a:rPr lang="tr-TR" sz="1800" spc="165" dirty="0">
                <a:latin typeface="Calibri"/>
                <a:cs typeface="Calibri"/>
              </a:rPr>
              <a:t> </a:t>
            </a:r>
            <a:r>
              <a:rPr lang="tr-TR" sz="1800" dirty="0">
                <a:latin typeface="Calibri"/>
                <a:cs typeface="Calibri"/>
              </a:rPr>
              <a:t>hasta</a:t>
            </a:r>
            <a:r>
              <a:rPr lang="tr-TR" sz="1800" spc="170" dirty="0">
                <a:latin typeface="Calibri"/>
                <a:cs typeface="Calibri"/>
              </a:rPr>
              <a:t> </a:t>
            </a:r>
            <a:r>
              <a:rPr lang="tr-TR" sz="1800" spc="-10" dirty="0">
                <a:latin typeface="Calibri"/>
                <a:cs typeface="Calibri"/>
              </a:rPr>
              <a:t>hasta 	</a:t>
            </a:r>
            <a:r>
              <a:rPr lang="tr-TR" sz="1800" dirty="0">
                <a:latin typeface="Calibri"/>
                <a:cs typeface="Calibri"/>
              </a:rPr>
              <a:t>hayvan</a:t>
            </a:r>
            <a:r>
              <a:rPr lang="tr-TR" sz="1800" spc="15" dirty="0">
                <a:latin typeface="Calibri"/>
                <a:cs typeface="Calibri"/>
              </a:rPr>
              <a:t> </a:t>
            </a:r>
            <a:r>
              <a:rPr lang="tr-TR" sz="1800" dirty="0">
                <a:latin typeface="Calibri"/>
                <a:cs typeface="Calibri"/>
              </a:rPr>
              <a:t>dostlarımızın</a:t>
            </a:r>
            <a:r>
              <a:rPr lang="tr-TR" sz="1800" spc="15" dirty="0">
                <a:latin typeface="Calibri"/>
                <a:cs typeface="Calibri"/>
              </a:rPr>
              <a:t> </a:t>
            </a:r>
            <a:r>
              <a:rPr lang="tr-TR" sz="1800" dirty="0">
                <a:latin typeface="Calibri"/>
                <a:cs typeface="Calibri"/>
              </a:rPr>
              <a:t>tüm</a:t>
            </a:r>
            <a:r>
              <a:rPr lang="tr-TR" sz="1800" spc="25" dirty="0">
                <a:latin typeface="Calibri"/>
                <a:cs typeface="Calibri"/>
              </a:rPr>
              <a:t> </a:t>
            </a:r>
            <a:r>
              <a:rPr lang="tr-TR" sz="1800" dirty="0">
                <a:latin typeface="Calibri"/>
                <a:cs typeface="Calibri"/>
              </a:rPr>
              <a:t>veteriner</a:t>
            </a:r>
            <a:r>
              <a:rPr lang="tr-TR" sz="1800" spc="15" dirty="0">
                <a:latin typeface="Calibri"/>
                <a:cs typeface="Calibri"/>
              </a:rPr>
              <a:t> </a:t>
            </a:r>
            <a:r>
              <a:rPr lang="tr-TR" sz="1800" dirty="0">
                <a:latin typeface="Calibri"/>
                <a:cs typeface="Calibri"/>
              </a:rPr>
              <a:t>bakımlarını</a:t>
            </a:r>
            <a:r>
              <a:rPr lang="tr-TR" sz="1800" spc="10" dirty="0">
                <a:latin typeface="Calibri"/>
                <a:cs typeface="Calibri"/>
              </a:rPr>
              <a:t> </a:t>
            </a:r>
            <a:r>
              <a:rPr lang="tr-TR" sz="1800" dirty="0">
                <a:latin typeface="Calibri"/>
                <a:cs typeface="Calibri"/>
              </a:rPr>
              <a:t>ve</a:t>
            </a:r>
            <a:r>
              <a:rPr lang="tr-TR" sz="1800" spc="15" dirty="0">
                <a:latin typeface="Calibri"/>
                <a:cs typeface="Calibri"/>
              </a:rPr>
              <a:t> </a:t>
            </a:r>
            <a:r>
              <a:rPr lang="tr-TR" sz="1800" dirty="0">
                <a:latin typeface="Calibri"/>
                <a:cs typeface="Calibri"/>
              </a:rPr>
              <a:t>genel</a:t>
            </a:r>
            <a:r>
              <a:rPr lang="tr-TR" sz="1800" spc="10" dirty="0">
                <a:latin typeface="Calibri"/>
                <a:cs typeface="Calibri"/>
              </a:rPr>
              <a:t> </a:t>
            </a:r>
            <a:r>
              <a:rPr lang="tr-TR" sz="1800" dirty="0">
                <a:latin typeface="Calibri"/>
                <a:cs typeface="Calibri"/>
              </a:rPr>
              <a:t>ihtiyaçlarını</a:t>
            </a:r>
            <a:r>
              <a:rPr lang="tr-TR" sz="1800" spc="10" dirty="0">
                <a:latin typeface="Calibri"/>
                <a:cs typeface="Calibri"/>
              </a:rPr>
              <a:t> </a:t>
            </a:r>
            <a:r>
              <a:rPr lang="tr-TR" sz="1800" dirty="0">
                <a:latin typeface="Calibri"/>
                <a:cs typeface="Calibri"/>
              </a:rPr>
              <a:t>üstlenmekteyiz.</a:t>
            </a:r>
            <a:r>
              <a:rPr lang="tr-TR" sz="1800" spc="25" dirty="0">
                <a:latin typeface="Calibri"/>
                <a:cs typeface="Calibri"/>
              </a:rPr>
              <a:t> </a:t>
            </a:r>
            <a:r>
              <a:rPr lang="tr-TR" sz="1800" dirty="0">
                <a:latin typeface="Calibri"/>
                <a:cs typeface="Calibri"/>
              </a:rPr>
              <a:t>Bu</a:t>
            </a:r>
            <a:r>
              <a:rPr lang="tr-TR" sz="1800" spc="20" dirty="0">
                <a:latin typeface="Calibri"/>
                <a:cs typeface="Calibri"/>
              </a:rPr>
              <a:t> </a:t>
            </a:r>
            <a:r>
              <a:rPr lang="tr-TR" sz="1800" dirty="0">
                <a:latin typeface="Calibri"/>
                <a:cs typeface="Calibri"/>
              </a:rPr>
              <a:t>konuda</a:t>
            </a:r>
            <a:r>
              <a:rPr lang="tr-TR" sz="1800" spc="15" dirty="0">
                <a:latin typeface="Calibri"/>
                <a:cs typeface="Calibri"/>
              </a:rPr>
              <a:t> </a:t>
            </a:r>
            <a:r>
              <a:rPr lang="tr-TR" sz="1800" dirty="0">
                <a:latin typeface="Calibri"/>
                <a:cs typeface="Calibri"/>
              </a:rPr>
              <a:t>personellerimizin</a:t>
            </a:r>
            <a:r>
              <a:rPr lang="tr-TR" sz="1800" spc="15" dirty="0">
                <a:latin typeface="Calibri"/>
                <a:cs typeface="Calibri"/>
              </a:rPr>
              <a:t> </a:t>
            </a:r>
            <a:r>
              <a:rPr lang="tr-TR" sz="1800" spc="-10" dirty="0">
                <a:latin typeface="Calibri"/>
                <a:cs typeface="Calibri"/>
              </a:rPr>
              <a:t>duyarlılığını 	</a:t>
            </a:r>
            <a:r>
              <a:rPr lang="tr-TR" sz="1800" dirty="0">
                <a:latin typeface="Calibri"/>
                <a:cs typeface="Calibri"/>
              </a:rPr>
              <a:t>sağlamak</a:t>
            </a:r>
            <a:r>
              <a:rPr lang="tr-TR" sz="1800" spc="-95" dirty="0">
                <a:latin typeface="Calibri"/>
                <a:cs typeface="Calibri"/>
              </a:rPr>
              <a:t> </a:t>
            </a:r>
            <a:r>
              <a:rPr lang="tr-TR" sz="1800" dirty="0">
                <a:latin typeface="Calibri"/>
                <a:cs typeface="Calibri"/>
              </a:rPr>
              <a:t>üzere</a:t>
            </a:r>
            <a:r>
              <a:rPr lang="tr-TR" sz="1800" spc="-75" dirty="0">
                <a:latin typeface="Calibri"/>
                <a:cs typeface="Calibri"/>
              </a:rPr>
              <a:t> </a:t>
            </a:r>
            <a:r>
              <a:rPr lang="tr-TR" sz="1800" dirty="0">
                <a:latin typeface="Calibri"/>
                <a:cs typeface="Calibri"/>
              </a:rPr>
              <a:t>düzenli</a:t>
            </a:r>
            <a:r>
              <a:rPr lang="tr-TR" sz="1800" spc="-45" dirty="0">
                <a:latin typeface="Calibri"/>
                <a:cs typeface="Calibri"/>
              </a:rPr>
              <a:t> </a:t>
            </a:r>
            <a:r>
              <a:rPr lang="tr-TR" sz="1800" dirty="0">
                <a:latin typeface="Calibri"/>
                <a:cs typeface="Calibri"/>
              </a:rPr>
              <a:t>bilgilendirmeler</a:t>
            </a:r>
            <a:r>
              <a:rPr lang="tr-TR" sz="1800" spc="-60" dirty="0">
                <a:latin typeface="Calibri"/>
                <a:cs typeface="Calibri"/>
              </a:rPr>
              <a:t> </a:t>
            </a:r>
            <a:r>
              <a:rPr lang="tr-TR" sz="1800" spc="-10" dirty="0">
                <a:latin typeface="Calibri"/>
                <a:cs typeface="Calibri"/>
              </a:rPr>
              <a:t>yapmaktayız.</a:t>
            </a:r>
            <a:endParaRPr lang="tr-TR" sz="1800" dirty="0">
              <a:latin typeface="Calibri"/>
              <a:cs typeface="Calibri"/>
            </a:endParaRPr>
          </a:p>
          <a:p>
            <a:pPr marL="356870" indent="-344170" algn="just">
              <a:lnSpc>
                <a:spcPct val="100000"/>
              </a:lnSpc>
              <a:spcBef>
                <a:spcPts val="960"/>
              </a:spcBef>
              <a:buFont typeface="Symbol"/>
              <a:buChar char=""/>
              <a:tabLst>
                <a:tab pos="356870" algn="l"/>
              </a:tabLst>
            </a:pPr>
            <a:r>
              <a:rPr lang="tr-TR" sz="1800" dirty="0">
                <a:latin typeface="Calibri"/>
                <a:cs typeface="Calibri"/>
              </a:rPr>
              <a:t>Çevremizi</a:t>
            </a:r>
            <a:r>
              <a:rPr lang="tr-TR" sz="1800" spc="-45" dirty="0">
                <a:latin typeface="Calibri"/>
                <a:cs typeface="Calibri"/>
              </a:rPr>
              <a:t> </a:t>
            </a:r>
            <a:r>
              <a:rPr lang="tr-TR" sz="1800" dirty="0">
                <a:latin typeface="Calibri"/>
                <a:cs typeface="Calibri"/>
              </a:rPr>
              <a:t>korumak</a:t>
            </a:r>
            <a:r>
              <a:rPr lang="tr-TR" sz="1800" spc="-50" dirty="0">
                <a:latin typeface="Calibri"/>
                <a:cs typeface="Calibri"/>
              </a:rPr>
              <a:t> </a:t>
            </a:r>
            <a:r>
              <a:rPr lang="tr-TR" sz="1800" dirty="0">
                <a:latin typeface="Calibri"/>
                <a:cs typeface="Calibri"/>
              </a:rPr>
              <a:t>ve</a:t>
            </a:r>
            <a:r>
              <a:rPr lang="tr-TR" sz="1800" spc="-45" dirty="0">
                <a:latin typeface="Calibri"/>
                <a:cs typeface="Calibri"/>
              </a:rPr>
              <a:t> </a:t>
            </a:r>
            <a:r>
              <a:rPr lang="tr-TR" sz="1800" dirty="0">
                <a:latin typeface="Calibri"/>
                <a:cs typeface="Calibri"/>
              </a:rPr>
              <a:t>doğamızı</a:t>
            </a:r>
            <a:r>
              <a:rPr lang="tr-TR" sz="1800" spc="-40" dirty="0">
                <a:latin typeface="Calibri"/>
                <a:cs typeface="Calibri"/>
              </a:rPr>
              <a:t> </a:t>
            </a:r>
            <a:r>
              <a:rPr lang="tr-TR" sz="1800" dirty="0">
                <a:latin typeface="Calibri"/>
                <a:cs typeface="Calibri"/>
              </a:rPr>
              <a:t>yeşillendirmek</a:t>
            </a:r>
            <a:r>
              <a:rPr lang="tr-TR" sz="1800" spc="-45" dirty="0">
                <a:latin typeface="Calibri"/>
                <a:cs typeface="Calibri"/>
              </a:rPr>
              <a:t> </a:t>
            </a:r>
            <a:r>
              <a:rPr lang="tr-TR" sz="1800" dirty="0">
                <a:latin typeface="Calibri"/>
                <a:cs typeface="Calibri"/>
              </a:rPr>
              <a:t>amacı</a:t>
            </a:r>
            <a:r>
              <a:rPr lang="tr-TR" sz="1800" spc="-45" dirty="0">
                <a:latin typeface="Calibri"/>
                <a:cs typeface="Calibri"/>
              </a:rPr>
              <a:t> </a:t>
            </a:r>
            <a:r>
              <a:rPr lang="tr-TR" sz="1800" dirty="0">
                <a:latin typeface="Calibri"/>
                <a:cs typeface="Calibri"/>
              </a:rPr>
              <a:t>ile</a:t>
            </a:r>
            <a:r>
              <a:rPr lang="tr-TR" sz="1800" spc="-45" dirty="0">
                <a:latin typeface="Calibri"/>
                <a:cs typeface="Calibri"/>
              </a:rPr>
              <a:t> </a:t>
            </a:r>
            <a:r>
              <a:rPr lang="tr-TR" sz="1800" spc="-10" dirty="0">
                <a:latin typeface="Calibri"/>
                <a:cs typeface="Calibri"/>
              </a:rPr>
              <a:t>Tema</a:t>
            </a:r>
            <a:r>
              <a:rPr lang="tr-TR" sz="1800" spc="-35" dirty="0">
                <a:latin typeface="Calibri"/>
                <a:cs typeface="Calibri"/>
              </a:rPr>
              <a:t> </a:t>
            </a:r>
            <a:r>
              <a:rPr lang="tr-TR" sz="1800" spc="-10" dirty="0">
                <a:latin typeface="Calibri"/>
                <a:cs typeface="Calibri"/>
              </a:rPr>
              <a:t>Vakfı’nın</a:t>
            </a:r>
            <a:r>
              <a:rPr lang="tr-TR" sz="1800" spc="-45" dirty="0">
                <a:latin typeface="Calibri"/>
                <a:cs typeface="Calibri"/>
              </a:rPr>
              <a:t> </a:t>
            </a:r>
            <a:r>
              <a:rPr lang="tr-TR" sz="1800" dirty="0">
                <a:latin typeface="Calibri"/>
                <a:cs typeface="Calibri"/>
              </a:rPr>
              <a:t>‘Gelecek</a:t>
            </a:r>
            <a:r>
              <a:rPr lang="tr-TR" sz="1800" spc="-25" dirty="0">
                <a:latin typeface="Calibri"/>
                <a:cs typeface="Calibri"/>
              </a:rPr>
              <a:t> </a:t>
            </a:r>
            <a:r>
              <a:rPr lang="tr-TR" sz="1800" dirty="0">
                <a:latin typeface="Calibri"/>
                <a:cs typeface="Calibri"/>
              </a:rPr>
              <a:t>kuşaklara</a:t>
            </a:r>
            <a:r>
              <a:rPr lang="tr-TR" sz="1800" spc="-40" dirty="0">
                <a:latin typeface="Calibri"/>
                <a:cs typeface="Calibri"/>
              </a:rPr>
              <a:t> </a:t>
            </a:r>
            <a:r>
              <a:rPr lang="tr-TR" sz="1800" dirty="0">
                <a:latin typeface="Calibri"/>
                <a:cs typeface="Calibri"/>
              </a:rPr>
              <a:t>daha</a:t>
            </a:r>
            <a:r>
              <a:rPr lang="tr-TR" sz="1800" spc="-40" dirty="0">
                <a:latin typeface="Calibri"/>
                <a:cs typeface="Calibri"/>
              </a:rPr>
              <a:t> </a:t>
            </a:r>
            <a:r>
              <a:rPr lang="tr-TR" sz="1800" dirty="0">
                <a:latin typeface="Calibri"/>
                <a:cs typeface="Calibri"/>
              </a:rPr>
              <a:t>yaşanabilir</a:t>
            </a:r>
            <a:r>
              <a:rPr lang="tr-TR" sz="1800" spc="-45" dirty="0">
                <a:latin typeface="Calibri"/>
                <a:cs typeface="Calibri"/>
              </a:rPr>
              <a:t> </a:t>
            </a:r>
            <a:r>
              <a:rPr lang="tr-TR" sz="1800" dirty="0">
                <a:latin typeface="Calibri"/>
                <a:cs typeface="Calibri"/>
              </a:rPr>
              <a:t>bir</a:t>
            </a:r>
            <a:r>
              <a:rPr lang="tr-TR" sz="1800" spc="-25" dirty="0">
                <a:latin typeface="Calibri"/>
                <a:cs typeface="Calibri"/>
              </a:rPr>
              <a:t> </a:t>
            </a:r>
            <a:r>
              <a:rPr lang="tr-TR" sz="1800" dirty="0">
                <a:latin typeface="Calibri"/>
                <a:cs typeface="Calibri"/>
              </a:rPr>
              <a:t>dünya</a:t>
            </a:r>
            <a:r>
              <a:rPr lang="tr-TR" sz="1800" spc="-40" dirty="0">
                <a:latin typeface="Calibri"/>
                <a:cs typeface="Calibri"/>
              </a:rPr>
              <a:t> </a:t>
            </a:r>
            <a:r>
              <a:rPr lang="tr-TR" sz="1800" spc="-10" dirty="0">
                <a:latin typeface="Calibri"/>
                <a:cs typeface="Calibri"/>
              </a:rPr>
              <a:t>bırakma’</a:t>
            </a:r>
            <a:endParaRPr lang="tr-TR" sz="1800" dirty="0">
              <a:latin typeface="Calibri"/>
              <a:cs typeface="Calibri"/>
            </a:endParaRPr>
          </a:p>
          <a:p>
            <a:pPr marL="356870">
              <a:lnSpc>
                <a:spcPct val="100000"/>
              </a:lnSpc>
              <a:spcBef>
                <a:spcPts val="965"/>
              </a:spcBef>
            </a:pPr>
            <a:r>
              <a:rPr lang="tr-TR" sz="1800" dirty="0">
                <a:latin typeface="Calibri"/>
                <a:cs typeface="Calibri"/>
              </a:rPr>
              <a:t>çalışmaları</a:t>
            </a:r>
            <a:r>
              <a:rPr lang="tr-TR" sz="1800" spc="-30" dirty="0">
                <a:latin typeface="Calibri"/>
                <a:cs typeface="Calibri"/>
              </a:rPr>
              <a:t> </a:t>
            </a:r>
            <a:r>
              <a:rPr lang="tr-TR" sz="1800" spc="-10" dirty="0">
                <a:latin typeface="Calibri"/>
                <a:cs typeface="Calibri"/>
              </a:rPr>
              <a:t>kapsamında</a:t>
            </a:r>
            <a:r>
              <a:rPr lang="tr-TR" sz="1800" spc="-60" dirty="0">
                <a:latin typeface="Calibri"/>
                <a:cs typeface="Calibri"/>
              </a:rPr>
              <a:t> </a:t>
            </a:r>
            <a:r>
              <a:rPr lang="tr-TR" sz="1800" dirty="0">
                <a:latin typeface="Calibri"/>
                <a:cs typeface="Calibri"/>
              </a:rPr>
              <a:t>fidan</a:t>
            </a:r>
            <a:r>
              <a:rPr lang="tr-TR" sz="1800" spc="-25" dirty="0">
                <a:latin typeface="Calibri"/>
                <a:cs typeface="Calibri"/>
              </a:rPr>
              <a:t> </a:t>
            </a:r>
            <a:r>
              <a:rPr lang="tr-TR" sz="1800" dirty="0">
                <a:latin typeface="Calibri"/>
                <a:cs typeface="Calibri"/>
              </a:rPr>
              <a:t>bağışı</a:t>
            </a:r>
            <a:r>
              <a:rPr lang="tr-TR" sz="1800" spc="-55" dirty="0">
                <a:latin typeface="Calibri"/>
                <a:cs typeface="Calibri"/>
              </a:rPr>
              <a:t> </a:t>
            </a:r>
            <a:r>
              <a:rPr lang="tr-TR" sz="1800" spc="-10" dirty="0">
                <a:latin typeface="Calibri"/>
                <a:cs typeface="Calibri"/>
              </a:rPr>
              <a:t>yapılmaktadır.</a:t>
            </a:r>
            <a:endParaRPr lang="tr-TR" sz="1800" dirty="0">
              <a:latin typeface="Calibri"/>
              <a:cs typeface="Calibri"/>
            </a:endParaRPr>
          </a:p>
          <a:p>
            <a:pPr marL="298450" indent="-285750" algn="just">
              <a:lnSpc>
                <a:spcPct val="100000"/>
              </a:lnSpc>
              <a:spcBef>
                <a:spcPts val="1100"/>
              </a:spcBef>
              <a:buFont typeface="Microsoft Sans Serif"/>
              <a:buChar char="•"/>
              <a:tabLst>
                <a:tab pos="298450" algn="l"/>
              </a:tabLst>
            </a:pPr>
            <a:r>
              <a:rPr lang="tr-TR" sz="1800" dirty="0">
                <a:latin typeface="Calibri"/>
                <a:cs typeface="Calibri"/>
              </a:rPr>
              <a:t>Otel</a:t>
            </a:r>
            <a:r>
              <a:rPr lang="tr-TR" sz="1800" spc="-25" dirty="0">
                <a:latin typeface="Calibri"/>
                <a:cs typeface="Calibri"/>
              </a:rPr>
              <a:t> </a:t>
            </a:r>
            <a:r>
              <a:rPr lang="tr-TR" sz="1800" dirty="0">
                <a:latin typeface="Calibri"/>
                <a:cs typeface="Calibri"/>
              </a:rPr>
              <a:t>olarak,</a:t>
            </a:r>
            <a:r>
              <a:rPr lang="tr-TR" sz="1800" spc="-45" dirty="0">
                <a:latin typeface="Calibri"/>
                <a:cs typeface="Calibri"/>
              </a:rPr>
              <a:t> </a:t>
            </a:r>
            <a:r>
              <a:rPr lang="tr-TR" sz="1800" dirty="0">
                <a:latin typeface="Calibri"/>
                <a:cs typeface="Calibri"/>
              </a:rPr>
              <a:t>gelecek</a:t>
            </a:r>
            <a:r>
              <a:rPr lang="tr-TR" sz="1800" spc="-50" dirty="0">
                <a:latin typeface="Calibri"/>
                <a:cs typeface="Calibri"/>
              </a:rPr>
              <a:t> </a:t>
            </a:r>
            <a:r>
              <a:rPr lang="tr-TR" sz="1800" dirty="0">
                <a:latin typeface="Calibri"/>
                <a:cs typeface="Calibri"/>
              </a:rPr>
              <a:t>nesillerimizi</a:t>
            </a:r>
            <a:r>
              <a:rPr lang="tr-TR" sz="1800" spc="-40" dirty="0">
                <a:latin typeface="Calibri"/>
                <a:cs typeface="Calibri"/>
              </a:rPr>
              <a:t> </a:t>
            </a:r>
            <a:r>
              <a:rPr lang="tr-TR" sz="1800" spc="-10" dirty="0">
                <a:latin typeface="Calibri"/>
                <a:cs typeface="Calibri"/>
              </a:rPr>
              <a:t>önemsemekte</a:t>
            </a:r>
            <a:r>
              <a:rPr lang="tr-TR" sz="1800" spc="-45" dirty="0">
                <a:latin typeface="Calibri"/>
                <a:cs typeface="Calibri"/>
              </a:rPr>
              <a:t> </a:t>
            </a:r>
            <a:r>
              <a:rPr lang="tr-TR" sz="1800" dirty="0">
                <a:latin typeface="Calibri"/>
                <a:cs typeface="Calibri"/>
              </a:rPr>
              <a:t>ve</a:t>
            </a:r>
            <a:r>
              <a:rPr lang="tr-TR" sz="1800" spc="-40" dirty="0">
                <a:latin typeface="Calibri"/>
                <a:cs typeface="Calibri"/>
              </a:rPr>
              <a:t> </a:t>
            </a:r>
            <a:r>
              <a:rPr lang="tr-TR" sz="1800" dirty="0">
                <a:latin typeface="Calibri"/>
                <a:cs typeface="Calibri"/>
              </a:rPr>
              <a:t>eğitime</a:t>
            </a:r>
            <a:r>
              <a:rPr lang="tr-TR" sz="1800" spc="-60" dirty="0">
                <a:latin typeface="Calibri"/>
                <a:cs typeface="Calibri"/>
              </a:rPr>
              <a:t> </a:t>
            </a:r>
            <a:r>
              <a:rPr lang="tr-TR" sz="1800" dirty="0">
                <a:latin typeface="Calibri"/>
                <a:cs typeface="Calibri"/>
              </a:rPr>
              <a:t>destek</a:t>
            </a:r>
            <a:r>
              <a:rPr lang="tr-TR" sz="1800" spc="-25" dirty="0">
                <a:latin typeface="Calibri"/>
                <a:cs typeface="Calibri"/>
              </a:rPr>
              <a:t> </a:t>
            </a:r>
            <a:r>
              <a:rPr lang="tr-TR" sz="1800" spc="-10" dirty="0">
                <a:latin typeface="Calibri"/>
                <a:cs typeface="Calibri"/>
              </a:rPr>
              <a:t>vermekteyiz.</a:t>
            </a:r>
            <a:endParaRPr lang="tr-TR" sz="1800" dirty="0">
              <a:latin typeface="Calibri"/>
              <a:cs typeface="Calibri"/>
            </a:endParaRPr>
          </a:p>
        </p:txBody>
      </p:sp>
      <p:pic>
        <p:nvPicPr>
          <p:cNvPr id="8" name="object 3">
            <a:extLst>
              <a:ext uri="{FF2B5EF4-FFF2-40B4-BE49-F238E27FC236}">
                <a16:creationId xmlns:a16="http://schemas.microsoft.com/office/drawing/2014/main" id="{B0D66981-815E-050C-5063-526A17C2CD39}"/>
              </a:ext>
            </a:extLst>
          </p:cNvPr>
          <p:cNvPicPr/>
          <p:nvPr/>
        </p:nvPicPr>
        <p:blipFill>
          <a:blip r:embed="rId2" cstate="print"/>
          <a:stretch>
            <a:fillRect/>
          </a:stretch>
        </p:blipFill>
        <p:spPr>
          <a:xfrm>
            <a:off x="943504" y="4722857"/>
            <a:ext cx="2542031" cy="1883664"/>
          </a:xfrm>
          <a:prstGeom prst="rect">
            <a:avLst/>
          </a:prstGeom>
        </p:spPr>
      </p:pic>
      <p:pic>
        <p:nvPicPr>
          <p:cNvPr id="9" name="object 4">
            <a:extLst>
              <a:ext uri="{FF2B5EF4-FFF2-40B4-BE49-F238E27FC236}">
                <a16:creationId xmlns:a16="http://schemas.microsoft.com/office/drawing/2014/main" id="{9773D671-585E-22AA-0BF4-94DC43E03749}"/>
              </a:ext>
            </a:extLst>
          </p:cNvPr>
          <p:cNvPicPr/>
          <p:nvPr/>
        </p:nvPicPr>
        <p:blipFill>
          <a:blip r:embed="rId3" cstate="print"/>
          <a:stretch>
            <a:fillRect/>
          </a:stretch>
        </p:blipFill>
        <p:spPr>
          <a:xfrm>
            <a:off x="6649064" y="4722857"/>
            <a:ext cx="2444902" cy="1930135"/>
          </a:xfrm>
          <a:prstGeom prst="rect">
            <a:avLst/>
          </a:prstGeom>
        </p:spPr>
      </p:pic>
    </p:spTree>
    <p:extLst>
      <p:ext uri="{BB962C8B-B14F-4D97-AF65-F5344CB8AC3E}">
        <p14:creationId xmlns:p14="http://schemas.microsoft.com/office/powerpoint/2010/main" val="148021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310FA58-C2FC-2DB6-41AD-697818FA6934}"/>
              </a:ext>
            </a:extLst>
          </p:cNvPr>
          <p:cNvSpPr txBox="1"/>
          <p:nvPr/>
        </p:nvSpPr>
        <p:spPr>
          <a:xfrm>
            <a:off x="636638" y="828056"/>
            <a:ext cx="6110748" cy="400110"/>
          </a:xfrm>
          <a:prstGeom prst="rect">
            <a:avLst/>
          </a:prstGeom>
          <a:noFill/>
        </p:spPr>
        <p:txBody>
          <a:bodyPr wrap="square">
            <a:spAutoFit/>
          </a:bodyPr>
          <a:lstStyle/>
          <a:p>
            <a:r>
              <a:rPr lang="tr-TR" sz="2000" b="0" spc="-10" dirty="0">
                <a:latin typeface="Calibri Light"/>
                <a:cs typeface="Calibri Light"/>
              </a:rPr>
              <a:t>BAĞIŞLARIMIZ</a:t>
            </a:r>
            <a:endParaRPr lang="tr-TR" sz="2000" dirty="0"/>
          </a:p>
        </p:txBody>
      </p:sp>
      <p:sp>
        <p:nvSpPr>
          <p:cNvPr id="7" name="Metin kutusu 6">
            <a:extLst>
              <a:ext uri="{FF2B5EF4-FFF2-40B4-BE49-F238E27FC236}">
                <a16:creationId xmlns:a16="http://schemas.microsoft.com/office/drawing/2014/main" id="{0613AFE1-78FE-FFFB-69E4-E1F51DFCAED9}"/>
              </a:ext>
            </a:extLst>
          </p:cNvPr>
          <p:cNvSpPr txBox="1"/>
          <p:nvPr/>
        </p:nvSpPr>
        <p:spPr>
          <a:xfrm>
            <a:off x="636638" y="1617639"/>
            <a:ext cx="6110748" cy="697627"/>
          </a:xfrm>
          <a:prstGeom prst="rect">
            <a:avLst/>
          </a:prstGeom>
          <a:noFill/>
        </p:spPr>
        <p:txBody>
          <a:bodyPr wrap="square">
            <a:spAutoFit/>
          </a:bodyPr>
          <a:lstStyle/>
          <a:p>
            <a:pPr marL="12700">
              <a:lnSpc>
                <a:spcPct val="100000"/>
              </a:lnSpc>
              <a:spcBef>
                <a:spcPts val="455"/>
              </a:spcBef>
            </a:pPr>
            <a:r>
              <a:rPr lang="tr-TR" sz="1800" dirty="0">
                <a:latin typeface="Times New Roman"/>
                <a:cs typeface="Times New Roman"/>
              </a:rPr>
              <a:t>Bağış</a:t>
            </a:r>
            <a:r>
              <a:rPr lang="tr-TR" sz="1800" spc="55" dirty="0">
                <a:latin typeface="Times New Roman"/>
                <a:cs typeface="Times New Roman"/>
              </a:rPr>
              <a:t> </a:t>
            </a:r>
            <a:r>
              <a:rPr lang="tr-TR" sz="1800" dirty="0">
                <a:latin typeface="Times New Roman"/>
                <a:cs typeface="Times New Roman"/>
              </a:rPr>
              <a:t>ve</a:t>
            </a:r>
            <a:r>
              <a:rPr lang="tr-TR" sz="1800" spc="60" dirty="0">
                <a:latin typeface="Times New Roman"/>
                <a:cs typeface="Times New Roman"/>
              </a:rPr>
              <a:t> </a:t>
            </a:r>
            <a:r>
              <a:rPr lang="tr-TR" sz="1800" dirty="0">
                <a:latin typeface="Times New Roman"/>
                <a:cs typeface="Times New Roman"/>
              </a:rPr>
              <a:t>desteklerimiz</a:t>
            </a:r>
            <a:r>
              <a:rPr lang="tr-TR" sz="1800" spc="65" dirty="0">
                <a:latin typeface="Times New Roman"/>
                <a:cs typeface="Times New Roman"/>
              </a:rPr>
              <a:t> </a:t>
            </a:r>
            <a:r>
              <a:rPr lang="tr-TR" sz="1800" dirty="0">
                <a:latin typeface="Times New Roman"/>
                <a:cs typeface="Times New Roman"/>
              </a:rPr>
              <a:t>kapsamında</a:t>
            </a:r>
            <a:r>
              <a:rPr lang="tr-TR" sz="1800" spc="60" dirty="0">
                <a:latin typeface="Times New Roman"/>
                <a:cs typeface="Times New Roman"/>
              </a:rPr>
              <a:t> </a:t>
            </a:r>
            <a:r>
              <a:rPr lang="tr-TR" sz="1800" dirty="0">
                <a:latin typeface="Times New Roman"/>
                <a:cs typeface="Times New Roman"/>
              </a:rPr>
              <a:t>Tema</a:t>
            </a:r>
            <a:r>
              <a:rPr lang="tr-TR" sz="1800" spc="60" dirty="0">
                <a:latin typeface="Times New Roman"/>
                <a:cs typeface="Times New Roman"/>
              </a:rPr>
              <a:t> </a:t>
            </a:r>
            <a:r>
              <a:rPr lang="tr-TR" sz="1800" spc="-10" dirty="0">
                <a:latin typeface="Times New Roman"/>
                <a:cs typeface="Times New Roman"/>
              </a:rPr>
              <a:t>Vakfına</a:t>
            </a:r>
            <a:r>
              <a:rPr lang="tr-TR" sz="1800" spc="60" dirty="0">
                <a:latin typeface="Times New Roman"/>
                <a:cs typeface="Times New Roman"/>
              </a:rPr>
              <a:t> </a:t>
            </a:r>
            <a:r>
              <a:rPr lang="tr-TR" sz="1800" dirty="0">
                <a:latin typeface="Times New Roman"/>
                <a:cs typeface="Times New Roman"/>
              </a:rPr>
              <a:t>ve</a:t>
            </a:r>
            <a:r>
              <a:rPr lang="tr-TR" sz="1800" spc="55" dirty="0">
                <a:latin typeface="Times New Roman"/>
                <a:cs typeface="Times New Roman"/>
              </a:rPr>
              <a:t> </a:t>
            </a:r>
            <a:r>
              <a:rPr lang="tr-TR" sz="1800" spc="-10" dirty="0">
                <a:latin typeface="Times New Roman"/>
                <a:cs typeface="Times New Roman"/>
              </a:rPr>
              <a:t>Syedra</a:t>
            </a:r>
            <a:endParaRPr lang="tr-TR" sz="1800" dirty="0">
              <a:latin typeface="Times New Roman"/>
              <a:cs typeface="Times New Roman"/>
            </a:endParaRPr>
          </a:p>
          <a:p>
            <a:pPr marL="12700">
              <a:lnSpc>
                <a:spcPct val="100000"/>
              </a:lnSpc>
              <a:spcBef>
                <a:spcPts val="360"/>
              </a:spcBef>
            </a:pPr>
            <a:r>
              <a:rPr lang="tr-TR" sz="1800" dirty="0">
                <a:latin typeface="Times New Roman"/>
                <a:cs typeface="Times New Roman"/>
              </a:rPr>
              <a:t>Antik</a:t>
            </a:r>
            <a:r>
              <a:rPr lang="tr-TR" sz="1800" spc="-15" dirty="0">
                <a:latin typeface="Times New Roman"/>
                <a:cs typeface="Times New Roman"/>
              </a:rPr>
              <a:t> </a:t>
            </a:r>
            <a:r>
              <a:rPr lang="tr-TR" sz="1800" dirty="0">
                <a:latin typeface="Times New Roman"/>
                <a:cs typeface="Times New Roman"/>
              </a:rPr>
              <a:t>Kentine</a:t>
            </a:r>
            <a:r>
              <a:rPr lang="tr-TR" sz="1800" spc="-50" dirty="0">
                <a:latin typeface="Times New Roman"/>
                <a:cs typeface="Times New Roman"/>
              </a:rPr>
              <a:t> </a:t>
            </a:r>
            <a:r>
              <a:rPr lang="tr-TR" sz="1800" dirty="0">
                <a:latin typeface="Times New Roman"/>
                <a:cs typeface="Times New Roman"/>
              </a:rPr>
              <a:t>yardım</a:t>
            </a:r>
            <a:r>
              <a:rPr lang="tr-TR" sz="1800" spc="-10" dirty="0">
                <a:latin typeface="Times New Roman"/>
                <a:cs typeface="Times New Roman"/>
              </a:rPr>
              <a:t> etmekteyiz.</a:t>
            </a:r>
            <a:endParaRPr lang="tr-TR" sz="1800" dirty="0">
              <a:latin typeface="Times New Roman"/>
              <a:cs typeface="Times New Roman"/>
            </a:endParaRPr>
          </a:p>
        </p:txBody>
      </p:sp>
      <p:pic>
        <p:nvPicPr>
          <p:cNvPr id="8" name="object 5">
            <a:extLst>
              <a:ext uri="{FF2B5EF4-FFF2-40B4-BE49-F238E27FC236}">
                <a16:creationId xmlns:a16="http://schemas.microsoft.com/office/drawing/2014/main" id="{9D44DDB3-39D6-24A4-0366-6DC24255781C}"/>
              </a:ext>
            </a:extLst>
          </p:cNvPr>
          <p:cNvPicPr/>
          <p:nvPr/>
        </p:nvPicPr>
        <p:blipFill>
          <a:blip r:embed="rId2" cstate="print"/>
          <a:stretch>
            <a:fillRect/>
          </a:stretch>
        </p:blipFill>
        <p:spPr>
          <a:xfrm>
            <a:off x="911352" y="3087624"/>
            <a:ext cx="3843528" cy="3404616"/>
          </a:xfrm>
          <a:prstGeom prst="rect">
            <a:avLst/>
          </a:prstGeom>
        </p:spPr>
      </p:pic>
      <p:pic>
        <p:nvPicPr>
          <p:cNvPr id="9" name="object 4">
            <a:extLst>
              <a:ext uri="{FF2B5EF4-FFF2-40B4-BE49-F238E27FC236}">
                <a16:creationId xmlns:a16="http://schemas.microsoft.com/office/drawing/2014/main" id="{E166F715-9964-3BA1-2931-416808986814}"/>
              </a:ext>
            </a:extLst>
          </p:cNvPr>
          <p:cNvPicPr/>
          <p:nvPr/>
        </p:nvPicPr>
        <p:blipFill>
          <a:blip r:embed="rId3" cstate="print"/>
          <a:stretch>
            <a:fillRect/>
          </a:stretch>
        </p:blipFill>
        <p:spPr>
          <a:xfrm>
            <a:off x="7933058" y="3063240"/>
            <a:ext cx="3843528" cy="3429000"/>
          </a:xfrm>
          <a:prstGeom prst="rect">
            <a:avLst/>
          </a:prstGeom>
        </p:spPr>
      </p:pic>
      <p:pic>
        <p:nvPicPr>
          <p:cNvPr id="10" name="object 5">
            <a:extLst>
              <a:ext uri="{FF2B5EF4-FFF2-40B4-BE49-F238E27FC236}">
                <a16:creationId xmlns:a16="http://schemas.microsoft.com/office/drawing/2014/main" id="{70571633-49CE-6D2B-EFAA-2290B24F60E4}"/>
              </a:ext>
            </a:extLst>
          </p:cNvPr>
          <p:cNvPicPr/>
          <p:nvPr/>
        </p:nvPicPr>
        <p:blipFill>
          <a:blip r:embed="rId4" cstate="print"/>
          <a:stretch>
            <a:fillRect/>
          </a:stretch>
        </p:blipFill>
        <p:spPr>
          <a:xfrm>
            <a:off x="5086181" y="5333300"/>
            <a:ext cx="2515576" cy="1039061"/>
          </a:xfrm>
          <a:prstGeom prst="rect">
            <a:avLst/>
          </a:prstGeom>
        </p:spPr>
      </p:pic>
    </p:spTree>
    <p:extLst>
      <p:ext uri="{BB962C8B-B14F-4D97-AF65-F5344CB8AC3E}">
        <p14:creationId xmlns:p14="http://schemas.microsoft.com/office/powerpoint/2010/main" val="1557822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D1AB1C66-C442-267F-11E0-A0A8EEC03CA0}"/>
              </a:ext>
            </a:extLst>
          </p:cNvPr>
          <p:cNvSpPr txBox="1"/>
          <p:nvPr/>
        </p:nvSpPr>
        <p:spPr>
          <a:xfrm>
            <a:off x="3040626" y="788727"/>
            <a:ext cx="6110748" cy="461665"/>
          </a:xfrm>
          <a:prstGeom prst="rect">
            <a:avLst/>
          </a:prstGeom>
          <a:noFill/>
        </p:spPr>
        <p:txBody>
          <a:bodyPr wrap="square">
            <a:spAutoFit/>
          </a:bodyPr>
          <a:lstStyle/>
          <a:p>
            <a:pPr algn="ctr"/>
            <a:r>
              <a:rPr lang="tr-TR" sz="2400" b="0" spc="-80" dirty="0">
                <a:latin typeface="Calibri Light"/>
                <a:cs typeface="Calibri Light"/>
              </a:rPr>
              <a:t>ALANYA</a:t>
            </a:r>
            <a:r>
              <a:rPr lang="tr-TR" sz="2400" b="0" spc="-170" dirty="0">
                <a:latin typeface="Calibri Light"/>
                <a:cs typeface="Calibri Light"/>
              </a:rPr>
              <a:t>  </a:t>
            </a:r>
            <a:r>
              <a:rPr lang="tr-TR" sz="2400" b="0" spc="-40" dirty="0">
                <a:latin typeface="Calibri Light"/>
                <a:cs typeface="Calibri Light"/>
              </a:rPr>
              <a:t>BÖLGE</a:t>
            </a:r>
            <a:r>
              <a:rPr lang="tr-TR" sz="2400" b="0" spc="-150" dirty="0">
                <a:latin typeface="Calibri Light"/>
                <a:cs typeface="Calibri Light"/>
              </a:rPr>
              <a:t>  </a:t>
            </a:r>
            <a:r>
              <a:rPr lang="tr-TR" sz="2400" b="0" spc="-60" dirty="0">
                <a:latin typeface="Calibri Light"/>
                <a:cs typeface="Calibri Light"/>
              </a:rPr>
              <a:t>TANITIMI</a:t>
            </a:r>
            <a:endParaRPr lang="tr-TR" sz="2400" dirty="0"/>
          </a:p>
        </p:txBody>
      </p:sp>
      <p:pic>
        <p:nvPicPr>
          <p:cNvPr id="7" name="Resim 6">
            <a:extLst>
              <a:ext uri="{FF2B5EF4-FFF2-40B4-BE49-F238E27FC236}">
                <a16:creationId xmlns:a16="http://schemas.microsoft.com/office/drawing/2014/main" id="{8B7F221D-2F9D-5987-6B17-05D5BD576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72" y="1700980"/>
            <a:ext cx="9830056" cy="4488426"/>
          </a:xfrm>
          <a:prstGeom prst="rect">
            <a:avLst/>
          </a:prstGeom>
        </p:spPr>
      </p:pic>
    </p:spTree>
    <p:extLst>
      <p:ext uri="{BB962C8B-B14F-4D97-AF65-F5344CB8AC3E}">
        <p14:creationId xmlns:p14="http://schemas.microsoft.com/office/powerpoint/2010/main" val="234095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276" y="358202"/>
            <a:ext cx="8534400" cy="1251625"/>
          </a:xfrm>
          <a:prstGeom prst="rect">
            <a:avLst/>
          </a:prstGeom>
        </p:spPr>
        <p:txBody>
          <a:bodyPr vert="horz" wrap="square" lIns="0" tIns="629920" rIns="0" bIns="0" rtlCol="0">
            <a:spAutoFit/>
          </a:bodyPr>
          <a:lstStyle/>
          <a:p>
            <a:pPr marL="554355">
              <a:lnSpc>
                <a:spcPct val="100000"/>
              </a:lnSpc>
              <a:spcBef>
                <a:spcPts val="95"/>
              </a:spcBef>
            </a:pPr>
            <a:r>
              <a:rPr sz="4000" spc="-110" dirty="0">
                <a:latin typeface="Calibri Light" panose="020F0302020204030204" pitchFamily="34" charset="0"/>
                <a:ea typeface="Calibri Light" panose="020F0302020204030204" pitchFamily="34" charset="0"/>
                <a:cs typeface="Calibri Light" panose="020F0302020204030204" pitchFamily="34" charset="0"/>
              </a:rPr>
              <a:t>ALANYA</a:t>
            </a:r>
            <a:r>
              <a:rPr sz="4000" spc="-165" dirty="0">
                <a:latin typeface="Calibri Light" panose="020F0302020204030204" pitchFamily="34" charset="0"/>
                <a:ea typeface="Calibri Light" panose="020F0302020204030204" pitchFamily="34" charset="0"/>
                <a:cs typeface="Calibri Light" panose="020F0302020204030204" pitchFamily="34" charset="0"/>
              </a:rPr>
              <a:t> </a:t>
            </a:r>
            <a:r>
              <a:rPr sz="4000" spc="-10" dirty="0">
                <a:latin typeface="Calibri Light" panose="020F0302020204030204" pitchFamily="34" charset="0"/>
                <a:ea typeface="Calibri Light" panose="020F0302020204030204" pitchFamily="34" charset="0"/>
                <a:cs typeface="Calibri Light" panose="020F0302020204030204" pitchFamily="34" charset="0"/>
              </a:rPr>
              <a:t>KALESİ</a:t>
            </a:r>
            <a:endParaRPr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369194" y="2298565"/>
            <a:ext cx="5345430" cy="2696845"/>
          </a:xfrm>
          <a:prstGeom prst="rect">
            <a:avLst/>
          </a:prstGeom>
        </p:spPr>
        <p:txBody>
          <a:bodyPr vert="horz" wrap="square" lIns="0" tIns="48895" rIns="0" bIns="0" rtlCol="0">
            <a:spAutoFit/>
          </a:bodyPr>
          <a:lstStyle/>
          <a:p>
            <a:pPr marL="12700" marR="5080" algn="just">
              <a:lnSpc>
                <a:spcPct val="90000"/>
              </a:lnSpc>
              <a:spcBef>
                <a:spcPts val="385"/>
              </a:spcBef>
            </a:pPr>
            <a:r>
              <a:rPr sz="2400" dirty="0">
                <a:latin typeface="Times New Roman"/>
                <a:cs typeface="Times New Roman"/>
              </a:rPr>
              <a:t>Alanya'nın</a:t>
            </a:r>
            <a:r>
              <a:rPr sz="2400" spc="204" dirty="0">
                <a:latin typeface="Times New Roman"/>
                <a:cs typeface="Times New Roman"/>
              </a:rPr>
              <a:t> </a:t>
            </a:r>
            <a:r>
              <a:rPr sz="2400" dirty="0">
                <a:latin typeface="Times New Roman"/>
                <a:cs typeface="Times New Roman"/>
              </a:rPr>
              <a:t>en</a:t>
            </a:r>
            <a:r>
              <a:rPr sz="2400" spc="204" dirty="0">
                <a:latin typeface="Times New Roman"/>
                <a:cs typeface="Times New Roman"/>
              </a:rPr>
              <a:t> </a:t>
            </a:r>
            <a:r>
              <a:rPr sz="2400" dirty="0">
                <a:latin typeface="Times New Roman"/>
                <a:cs typeface="Times New Roman"/>
              </a:rPr>
              <a:t>önemli</a:t>
            </a:r>
            <a:r>
              <a:rPr sz="2400" spc="215" dirty="0">
                <a:latin typeface="Times New Roman"/>
                <a:cs typeface="Times New Roman"/>
              </a:rPr>
              <a:t> </a:t>
            </a:r>
            <a:r>
              <a:rPr sz="2400" dirty="0">
                <a:latin typeface="Times New Roman"/>
                <a:cs typeface="Times New Roman"/>
              </a:rPr>
              <a:t>simgelerinden</a:t>
            </a:r>
            <a:r>
              <a:rPr sz="2400" spc="195" dirty="0">
                <a:latin typeface="Times New Roman"/>
                <a:cs typeface="Times New Roman"/>
              </a:rPr>
              <a:t> </a:t>
            </a:r>
            <a:r>
              <a:rPr sz="2400" spc="-10" dirty="0">
                <a:latin typeface="Times New Roman"/>
                <a:cs typeface="Times New Roman"/>
              </a:rPr>
              <a:t>biride </a:t>
            </a:r>
            <a:r>
              <a:rPr sz="2400" dirty="0">
                <a:latin typeface="Times New Roman"/>
                <a:cs typeface="Times New Roman"/>
              </a:rPr>
              <a:t>Alanya</a:t>
            </a:r>
            <a:r>
              <a:rPr sz="2400" spc="465" dirty="0">
                <a:latin typeface="Times New Roman"/>
                <a:cs typeface="Times New Roman"/>
              </a:rPr>
              <a:t> </a:t>
            </a:r>
            <a:r>
              <a:rPr sz="2400" dirty="0">
                <a:latin typeface="Times New Roman"/>
                <a:cs typeface="Times New Roman"/>
              </a:rPr>
              <a:t>kalesidir.</a:t>
            </a:r>
            <a:r>
              <a:rPr sz="2400" spc="475" dirty="0">
                <a:latin typeface="Times New Roman"/>
                <a:cs typeface="Times New Roman"/>
              </a:rPr>
              <a:t> </a:t>
            </a:r>
            <a:r>
              <a:rPr sz="2400" dirty="0">
                <a:latin typeface="Times New Roman"/>
                <a:cs typeface="Times New Roman"/>
              </a:rPr>
              <a:t>Toplam</a:t>
            </a:r>
            <a:r>
              <a:rPr sz="2400" spc="475" dirty="0">
                <a:latin typeface="Times New Roman"/>
                <a:cs typeface="Times New Roman"/>
              </a:rPr>
              <a:t> </a:t>
            </a:r>
            <a:r>
              <a:rPr sz="2400" dirty="0">
                <a:latin typeface="Times New Roman"/>
                <a:cs typeface="Times New Roman"/>
              </a:rPr>
              <a:t>uzunluğu</a:t>
            </a:r>
            <a:r>
              <a:rPr sz="2400" spc="475" dirty="0">
                <a:latin typeface="Times New Roman"/>
                <a:cs typeface="Times New Roman"/>
              </a:rPr>
              <a:t> </a:t>
            </a:r>
            <a:r>
              <a:rPr sz="2400" dirty="0">
                <a:latin typeface="Times New Roman"/>
                <a:cs typeface="Times New Roman"/>
              </a:rPr>
              <a:t>6</a:t>
            </a:r>
            <a:r>
              <a:rPr sz="2400" spc="475" dirty="0">
                <a:latin typeface="Times New Roman"/>
                <a:cs typeface="Times New Roman"/>
              </a:rPr>
              <a:t> </a:t>
            </a:r>
            <a:r>
              <a:rPr sz="2400" spc="-25" dirty="0">
                <a:latin typeface="Times New Roman"/>
                <a:cs typeface="Times New Roman"/>
              </a:rPr>
              <a:t>km </a:t>
            </a:r>
            <a:r>
              <a:rPr sz="2400" dirty="0">
                <a:latin typeface="Times New Roman"/>
                <a:cs typeface="Times New Roman"/>
              </a:rPr>
              <a:t>olan</a:t>
            </a:r>
            <a:r>
              <a:rPr sz="2400" spc="280" dirty="0">
                <a:latin typeface="Times New Roman"/>
                <a:cs typeface="Times New Roman"/>
              </a:rPr>
              <a:t>   </a:t>
            </a:r>
            <a:r>
              <a:rPr sz="2400" dirty="0">
                <a:latin typeface="Times New Roman"/>
                <a:cs typeface="Times New Roman"/>
              </a:rPr>
              <a:t>surlar</a:t>
            </a:r>
            <a:r>
              <a:rPr sz="2400" spc="280" dirty="0">
                <a:latin typeface="Times New Roman"/>
                <a:cs typeface="Times New Roman"/>
              </a:rPr>
              <a:t>   </a:t>
            </a:r>
            <a:r>
              <a:rPr sz="2400" dirty="0">
                <a:latin typeface="Times New Roman"/>
                <a:cs typeface="Times New Roman"/>
              </a:rPr>
              <a:t>tarafından</a:t>
            </a:r>
            <a:r>
              <a:rPr sz="2400" spc="285" dirty="0">
                <a:latin typeface="Times New Roman"/>
                <a:cs typeface="Times New Roman"/>
              </a:rPr>
              <a:t>   </a:t>
            </a:r>
            <a:r>
              <a:rPr sz="2400" dirty="0">
                <a:latin typeface="Times New Roman"/>
                <a:cs typeface="Times New Roman"/>
              </a:rPr>
              <a:t>çevrilmiş,</a:t>
            </a:r>
            <a:r>
              <a:rPr sz="2400" spc="285" dirty="0">
                <a:latin typeface="Times New Roman"/>
                <a:cs typeface="Times New Roman"/>
              </a:rPr>
              <a:t>   </a:t>
            </a:r>
            <a:r>
              <a:rPr sz="2400" spc="-25" dirty="0">
                <a:latin typeface="Times New Roman"/>
                <a:cs typeface="Times New Roman"/>
              </a:rPr>
              <a:t>10 </a:t>
            </a:r>
            <a:r>
              <a:rPr sz="2400" dirty="0">
                <a:latin typeface="Times New Roman"/>
                <a:cs typeface="Times New Roman"/>
              </a:rPr>
              <a:t>hektarlık</a:t>
            </a:r>
            <a:r>
              <a:rPr sz="2400" spc="165" dirty="0">
                <a:latin typeface="Times New Roman"/>
                <a:cs typeface="Times New Roman"/>
              </a:rPr>
              <a:t>  </a:t>
            </a:r>
            <a:r>
              <a:rPr sz="2400" dirty="0">
                <a:latin typeface="Times New Roman"/>
                <a:cs typeface="Times New Roman"/>
              </a:rPr>
              <a:t>250</a:t>
            </a:r>
            <a:r>
              <a:rPr sz="2400" spc="170" dirty="0">
                <a:latin typeface="Times New Roman"/>
                <a:cs typeface="Times New Roman"/>
              </a:rPr>
              <a:t>  </a:t>
            </a:r>
            <a:r>
              <a:rPr sz="2400" dirty="0">
                <a:latin typeface="Times New Roman"/>
                <a:cs typeface="Times New Roman"/>
              </a:rPr>
              <a:t>metre</a:t>
            </a:r>
            <a:r>
              <a:rPr sz="2400" spc="160" dirty="0">
                <a:latin typeface="Times New Roman"/>
                <a:cs typeface="Times New Roman"/>
              </a:rPr>
              <a:t>  </a:t>
            </a:r>
            <a:r>
              <a:rPr sz="2400" dirty="0">
                <a:latin typeface="Times New Roman"/>
                <a:cs typeface="Times New Roman"/>
              </a:rPr>
              <a:t>kadar</a:t>
            </a:r>
            <a:r>
              <a:rPr sz="2400" spc="170" dirty="0">
                <a:latin typeface="Times New Roman"/>
                <a:cs typeface="Times New Roman"/>
              </a:rPr>
              <a:t>  </a:t>
            </a:r>
            <a:r>
              <a:rPr sz="2400" dirty="0">
                <a:latin typeface="Times New Roman"/>
                <a:cs typeface="Times New Roman"/>
              </a:rPr>
              <a:t>yükselen</a:t>
            </a:r>
            <a:r>
              <a:rPr sz="2400" spc="165" dirty="0">
                <a:latin typeface="Times New Roman"/>
                <a:cs typeface="Times New Roman"/>
              </a:rPr>
              <a:t>  </a:t>
            </a:r>
            <a:r>
              <a:rPr sz="2400" spc="-25" dirty="0">
                <a:latin typeface="Times New Roman"/>
                <a:cs typeface="Times New Roman"/>
              </a:rPr>
              <a:t>bir </a:t>
            </a:r>
            <a:r>
              <a:rPr sz="2400" dirty="0">
                <a:latin typeface="Times New Roman"/>
                <a:cs typeface="Times New Roman"/>
              </a:rPr>
              <a:t>yarımada</a:t>
            </a:r>
            <a:r>
              <a:rPr sz="2400" spc="155" dirty="0">
                <a:latin typeface="Times New Roman"/>
                <a:cs typeface="Times New Roman"/>
              </a:rPr>
              <a:t> </a:t>
            </a:r>
            <a:r>
              <a:rPr sz="2400" dirty="0">
                <a:latin typeface="Times New Roman"/>
                <a:cs typeface="Times New Roman"/>
              </a:rPr>
              <a:t>üzerinde</a:t>
            </a:r>
            <a:r>
              <a:rPr sz="2400" spc="180" dirty="0">
                <a:latin typeface="Times New Roman"/>
                <a:cs typeface="Times New Roman"/>
              </a:rPr>
              <a:t> </a:t>
            </a:r>
            <a:r>
              <a:rPr sz="2400" dirty="0">
                <a:latin typeface="Times New Roman"/>
                <a:cs typeface="Times New Roman"/>
              </a:rPr>
              <a:t>bulunan</a:t>
            </a:r>
            <a:r>
              <a:rPr sz="2400" spc="180" dirty="0">
                <a:latin typeface="Times New Roman"/>
                <a:cs typeface="Times New Roman"/>
              </a:rPr>
              <a:t> </a:t>
            </a:r>
            <a:r>
              <a:rPr sz="2400" dirty="0">
                <a:latin typeface="Times New Roman"/>
                <a:cs typeface="Times New Roman"/>
              </a:rPr>
              <a:t>Alanya</a:t>
            </a:r>
            <a:r>
              <a:rPr sz="2400" spc="200" dirty="0">
                <a:latin typeface="Times New Roman"/>
                <a:cs typeface="Times New Roman"/>
              </a:rPr>
              <a:t> </a:t>
            </a:r>
            <a:r>
              <a:rPr sz="2400" spc="-10" dirty="0">
                <a:latin typeface="Times New Roman"/>
                <a:cs typeface="Times New Roman"/>
              </a:rPr>
              <a:t>Kalesi; </a:t>
            </a:r>
            <a:r>
              <a:rPr sz="2400" dirty="0">
                <a:latin typeface="Times New Roman"/>
                <a:cs typeface="Times New Roman"/>
              </a:rPr>
              <a:t>Helenistik,</a:t>
            </a:r>
            <a:r>
              <a:rPr sz="2400" spc="300" dirty="0">
                <a:latin typeface="Times New Roman"/>
                <a:cs typeface="Times New Roman"/>
              </a:rPr>
              <a:t>  </a:t>
            </a:r>
            <a:r>
              <a:rPr sz="2400" dirty="0">
                <a:latin typeface="Times New Roman"/>
                <a:cs typeface="Times New Roman"/>
              </a:rPr>
              <a:t>Roma,</a:t>
            </a:r>
            <a:r>
              <a:rPr sz="2400" spc="295" dirty="0">
                <a:latin typeface="Times New Roman"/>
                <a:cs typeface="Times New Roman"/>
              </a:rPr>
              <a:t>  </a:t>
            </a:r>
            <a:r>
              <a:rPr sz="2400" dirty="0">
                <a:latin typeface="Times New Roman"/>
                <a:cs typeface="Times New Roman"/>
              </a:rPr>
              <a:t>Bizans,</a:t>
            </a:r>
            <a:r>
              <a:rPr sz="2400" spc="300" dirty="0">
                <a:latin typeface="Times New Roman"/>
                <a:cs typeface="Times New Roman"/>
              </a:rPr>
              <a:t>  </a:t>
            </a:r>
            <a:r>
              <a:rPr sz="2400" dirty="0">
                <a:latin typeface="Times New Roman"/>
                <a:cs typeface="Times New Roman"/>
              </a:rPr>
              <a:t>Selçuklu</a:t>
            </a:r>
            <a:r>
              <a:rPr sz="2400" spc="295" dirty="0">
                <a:latin typeface="Times New Roman"/>
                <a:cs typeface="Times New Roman"/>
              </a:rPr>
              <a:t>  </a:t>
            </a:r>
            <a:r>
              <a:rPr sz="2400" spc="-25" dirty="0">
                <a:latin typeface="Times New Roman"/>
                <a:cs typeface="Times New Roman"/>
              </a:rPr>
              <a:t>ve </a:t>
            </a:r>
            <a:r>
              <a:rPr sz="2400" dirty="0">
                <a:latin typeface="Times New Roman"/>
                <a:cs typeface="Times New Roman"/>
              </a:rPr>
              <a:t>Osmanlı</a:t>
            </a:r>
            <a:r>
              <a:rPr sz="2400" spc="240" dirty="0">
                <a:latin typeface="Times New Roman"/>
                <a:cs typeface="Times New Roman"/>
              </a:rPr>
              <a:t>   </a:t>
            </a:r>
            <a:r>
              <a:rPr sz="2400" dirty="0">
                <a:latin typeface="Times New Roman"/>
                <a:cs typeface="Times New Roman"/>
              </a:rPr>
              <a:t>medeniyetlerine</a:t>
            </a:r>
            <a:r>
              <a:rPr sz="2400" spc="250" dirty="0">
                <a:latin typeface="Times New Roman"/>
                <a:cs typeface="Times New Roman"/>
              </a:rPr>
              <a:t>   </a:t>
            </a:r>
            <a:r>
              <a:rPr sz="2400" dirty="0">
                <a:latin typeface="Times New Roman"/>
                <a:cs typeface="Times New Roman"/>
              </a:rPr>
              <a:t>ev</a:t>
            </a:r>
            <a:r>
              <a:rPr sz="2400" spc="254" dirty="0">
                <a:latin typeface="Times New Roman"/>
                <a:cs typeface="Times New Roman"/>
              </a:rPr>
              <a:t>   </a:t>
            </a:r>
            <a:r>
              <a:rPr sz="2400" spc="-10" dirty="0">
                <a:latin typeface="Times New Roman"/>
                <a:cs typeface="Times New Roman"/>
              </a:rPr>
              <a:t>sahipliği yapmıştır.</a:t>
            </a:r>
            <a:endParaRPr sz="2400" dirty="0">
              <a:latin typeface="Times New Roman"/>
              <a:cs typeface="Times New Roman"/>
            </a:endParaRPr>
          </a:p>
        </p:txBody>
      </p:sp>
      <p:pic>
        <p:nvPicPr>
          <p:cNvPr id="4" name="object 4"/>
          <p:cNvPicPr/>
          <p:nvPr/>
        </p:nvPicPr>
        <p:blipFill>
          <a:blip r:embed="rId2" cstate="print"/>
          <a:stretch>
            <a:fillRect/>
          </a:stretch>
        </p:blipFill>
        <p:spPr>
          <a:xfrm>
            <a:off x="6607678" y="2298565"/>
            <a:ext cx="5215128" cy="313639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92" y="441279"/>
            <a:ext cx="8534400" cy="1011944"/>
          </a:xfrm>
          <a:prstGeom prst="rect">
            <a:avLst/>
          </a:prstGeom>
        </p:spPr>
        <p:txBody>
          <a:bodyPr vert="horz" wrap="square" lIns="0" tIns="331597" rIns="0" bIns="0" rtlCol="0">
            <a:spAutoFit/>
          </a:bodyPr>
          <a:lstStyle/>
          <a:p>
            <a:pPr marL="502920">
              <a:lnSpc>
                <a:spcPct val="100000"/>
              </a:lnSpc>
              <a:spcBef>
                <a:spcPts val="95"/>
              </a:spcBef>
            </a:pPr>
            <a:r>
              <a:rPr sz="4400" spc="-25" dirty="0">
                <a:latin typeface="Calibri Light" panose="020F0302020204030204" pitchFamily="34" charset="0"/>
                <a:ea typeface="Calibri Light" panose="020F0302020204030204" pitchFamily="34" charset="0"/>
                <a:cs typeface="Calibri Light" panose="020F0302020204030204" pitchFamily="34" charset="0"/>
              </a:rPr>
              <a:t>KIZIL</a:t>
            </a:r>
            <a:r>
              <a:rPr sz="4400" spc="-240" dirty="0">
                <a:latin typeface="Calibri Light" panose="020F0302020204030204" pitchFamily="34" charset="0"/>
                <a:ea typeface="Calibri Light" panose="020F0302020204030204" pitchFamily="34" charset="0"/>
                <a:cs typeface="Calibri Light" panose="020F0302020204030204" pitchFamily="34" charset="0"/>
              </a:rPr>
              <a:t> </a:t>
            </a:r>
            <a:r>
              <a:rPr sz="4400" spc="-20" dirty="0">
                <a:latin typeface="Calibri Light" panose="020F0302020204030204" pitchFamily="34" charset="0"/>
                <a:ea typeface="Calibri Light" panose="020F0302020204030204" pitchFamily="34" charset="0"/>
                <a:cs typeface="Calibri Light" panose="020F0302020204030204" pitchFamily="34" charset="0"/>
              </a:rPr>
              <a:t>KULE</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17244" y="2382773"/>
            <a:ext cx="4833620" cy="2367280"/>
          </a:xfrm>
          <a:prstGeom prst="rect">
            <a:avLst/>
          </a:prstGeom>
        </p:spPr>
        <p:txBody>
          <a:bodyPr vert="horz" wrap="square" lIns="0" tIns="48895" rIns="0" bIns="0" rtlCol="0">
            <a:spAutoFit/>
          </a:bodyPr>
          <a:lstStyle/>
          <a:p>
            <a:pPr marL="12700" marR="5080" algn="just">
              <a:lnSpc>
                <a:spcPct val="90000"/>
              </a:lnSpc>
              <a:spcBef>
                <a:spcPts val="385"/>
              </a:spcBef>
            </a:pPr>
            <a:r>
              <a:rPr sz="2400" dirty="0">
                <a:latin typeface="Times New Roman"/>
                <a:cs typeface="Times New Roman"/>
              </a:rPr>
              <a:t>13.</a:t>
            </a:r>
            <a:r>
              <a:rPr sz="2400" spc="95" dirty="0">
                <a:latin typeface="Times New Roman"/>
                <a:cs typeface="Times New Roman"/>
              </a:rPr>
              <a:t>  </a:t>
            </a:r>
            <a:r>
              <a:rPr sz="2400" dirty="0">
                <a:latin typeface="Times New Roman"/>
                <a:cs typeface="Times New Roman"/>
              </a:rPr>
              <a:t>yüzyıl</a:t>
            </a:r>
            <a:r>
              <a:rPr sz="2400" spc="95" dirty="0">
                <a:latin typeface="Times New Roman"/>
                <a:cs typeface="Times New Roman"/>
              </a:rPr>
              <a:t>  </a:t>
            </a:r>
            <a:r>
              <a:rPr sz="2400" dirty="0">
                <a:latin typeface="Times New Roman"/>
                <a:cs typeface="Times New Roman"/>
              </a:rPr>
              <a:t>Selçuklu</a:t>
            </a:r>
            <a:r>
              <a:rPr sz="2400" spc="85" dirty="0">
                <a:latin typeface="Times New Roman"/>
                <a:cs typeface="Times New Roman"/>
              </a:rPr>
              <a:t>  </a:t>
            </a:r>
            <a:r>
              <a:rPr sz="2400" dirty="0">
                <a:latin typeface="Times New Roman"/>
                <a:cs typeface="Times New Roman"/>
              </a:rPr>
              <a:t>eseri</a:t>
            </a:r>
            <a:r>
              <a:rPr sz="2400" spc="90" dirty="0">
                <a:latin typeface="Times New Roman"/>
                <a:cs typeface="Times New Roman"/>
              </a:rPr>
              <a:t>  </a:t>
            </a:r>
            <a:r>
              <a:rPr sz="2400" dirty="0">
                <a:latin typeface="Times New Roman"/>
                <a:cs typeface="Times New Roman"/>
              </a:rPr>
              <a:t>olan</a:t>
            </a:r>
            <a:r>
              <a:rPr sz="2400" spc="85" dirty="0">
                <a:latin typeface="Times New Roman"/>
                <a:cs typeface="Times New Roman"/>
              </a:rPr>
              <a:t>  </a:t>
            </a:r>
            <a:r>
              <a:rPr sz="2400" spc="-10" dirty="0">
                <a:latin typeface="Times New Roman"/>
                <a:cs typeface="Times New Roman"/>
              </a:rPr>
              <a:t>Kızıl </a:t>
            </a:r>
            <a:r>
              <a:rPr sz="2400" dirty="0">
                <a:latin typeface="Times New Roman"/>
                <a:cs typeface="Times New Roman"/>
              </a:rPr>
              <a:t>Kule,</a:t>
            </a:r>
            <a:r>
              <a:rPr sz="2400" spc="-40" dirty="0">
                <a:latin typeface="Times New Roman"/>
                <a:cs typeface="Times New Roman"/>
              </a:rPr>
              <a:t> </a:t>
            </a:r>
            <a:r>
              <a:rPr sz="2400" dirty="0">
                <a:latin typeface="Times New Roman"/>
                <a:cs typeface="Times New Roman"/>
              </a:rPr>
              <a:t>sekiz</a:t>
            </a:r>
            <a:r>
              <a:rPr sz="2400" spc="-15" dirty="0">
                <a:latin typeface="Times New Roman"/>
                <a:cs typeface="Times New Roman"/>
              </a:rPr>
              <a:t> </a:t>
            </a:r>
            <a:r>
              <a:rPr sz="2400" dirty="0">
                <a:latin typeface="Times New Roman"/>
                <a:cs typeface="Times New Roman"/>
              </a:rPr>
              <a:t>köşeli yapısı</a:t>
            </a:r>
            <a:r>
              <a:rPr sz="2400" spc="-5" dirty="0">
                <a:latin typeface="Times New Roman"/>
                <a:cs typeface="Times New Roman"/>
              </a:rPr>
              <a:t> </a:t>
            </a:r>
            <a:r>
              <a:rPr sz="2400" dirty="0">
                <a:latin typeface="Times New Roman"/>
                <a:cs typeface="Times New Roman"/>
              </a:rPr>
              <a:t>ile</a:t>
            </a:r>
            <a:r>
              <a:rPr sz="2400" spc="-35" dirty="0">
                <a:latin typeface="Times New Roman"/>
                <a:cs typeface="Times New Roman"/>
              </a:rPr>
              <a:t> </a:t>
            </a:r>
            <a:r>
              <a:rPr sz="2400" spc="-10" dirty="0">
                <a:latin typeface="Times New Roman"/>
                <a:cs typeface="Times New Roman"/>
              </a:rPr>
              <a:t>Alanya’nın sembolüdür.</a:t>
            </a:r>
            <a:r>
              <a:rPr sz="2400" spc="-45" dirty="0">
                <a:latin typeface="Times New Roman"/>
                <a:cs typeface="Times New Roman"/>
              </a:rPr>
              <a:t> </a:t>
            </a:r>
            <a:r>
              <a:rPr sz="2400" dirty="0">
                <a:latin typeface="Times New Roman"/>
                <a:cs typeface="Times New Roman"/>
              </a:rPr>
              <a:t>Ortaçağ</a:t>
            </a:r>
            <a:r>
              <a:rPr sz="2400" spc="-60" dirty="0">
                <a:latin typeface="Times New Roman"/>
                <a:cs typeface="Times New Roman"/>
              </a:rPr>
              <a:t> </a:t>
            </a:r>
            <a:r>
              <a:rPr sz="2400" dirty="0">
                <a:latin typeface="Times New Roman"/>
                <a:cs typeface="Times New Roman"/>
              </a:rPr>
              <a:t>Akdeniz</a:t>
            </a:r>
            <a:r>
              <a:rPr sz="2400" spc="-15" dirty="0">
                <a:latin typeface="Times New Roman"/>
                <a:cs typeface="Times New Roman"/>
              </a:rPr>
              <a:t> </a:t>
            </a:r>
            <a:r>
              <a:rPr sz="2400" spc="-10" dirty="0">
                <a:latin typeface="Times New Roman"/>
                <a:cs typeface="Times New Roman"/>
              </a:rPr>
              <a:t>savunma </a:t>
            </a:r>
            <a:r>
              <a:rPr sz="2400" dirty="0">
                <a:latin typeface="Times New Roman"/>
                <a:cs typeface="Times New Roman"/>
              </a:rPr>
              <a:t>yapılarının</a:t>
            </a:r>
            <a:r>
              <a:rPr sz="2400" spc="400" dirty="0">
                <a:latin typeface="Times New Roman"/>
                <a:cs typeface="Times New Roman"/>
              </a:rPr>
              <a:t> </a:t>
            </a:r>
            <a:r>
              <a:rPr sz="2400" dirty="0">
                <a:latin typeface="Times New Roman"/>
                <a:cs typeface="Times New Roman"/>
              </a:rPr>
              <a:t>eşsiz</a:t>
            </a:r>
            <a:r>
              <a:rPr sz="2400" spc="420" dirty="0">
                <a:latin typeface="Times New Roman"/>
                <a:cs typeface="Times New Roman"/>
              </a:rPr>
              <a:t> </a:t>
            </a:r>
            <a:r>
              <a:rPr sz="2400" dirty="0">
                <a:latin typeface="Times New Roman"/>
                <a:cs typeface="Times New Roman"/>
              </a:rPr>
              <a:t>bir</a:t>
            </a:r>
            <a:r>
              <a:rPr sz="2400" spc="395" dirty="0">
                <a:latin typeface="Times New Roman"/>
                <a:cs typeface="Times New Roman"/>
              </a:rPr>
              <a:t> </a:t>
            </a:r>
            <a:r>
              <a:rPr sz="2400" dirty="0">
                <a:latin typeface="Times New Roman"/>
                <a:cs typeface="Times New Roman"/>
              </a:rPr>
              <a:t>örneği</a:t>
            </a:r>
            <a:r>
              <a:rPr sz="2400" spc="405" dirty="0">
                <a:latin typeface="Times New Roman"/>
                <a:cs typeface="Times New Roman"/>
              </a:rPr>
              <a:t> </a:t>
            </a:r>
            <a:r>
              <a:rPr sz="2400" dirty="0">
                <a:latin typeface="Times New Roman"/>
                <a:cs typeface="Times New Roman"/>
              </a:rPr>
              <a:t>olan</a:t>
            </a:r>
            <a:r>
              <a:rPr sz="2400" spc="430" dirty="0">
                <a:latin typeface="Times New Roman"/>
                <a:cs typeface="Times New Roman"/>
              </a:rPr>
              <a:t> </a:t>
            </a:r>
            <a:r>
              <a:rPr sz="2400" spc="-10" dirty="0">
                <a:latin typeface="Times New Roman"/>
                <a:cs typeface="Times New Roman"/>
              </a:rPr>
              <a:t>yapı, </a:t>
            </a:r>
            <a:r>
              <a:rPr sz="2400" dirty="0">
                <a:latin typeface="Times New Roman"/>
                <a:cs typeface="Times New Roman"/>
              </a:rPr>
              <a:t>liman,</a:t>
            </a:r>
            <a:r>
              <a:rPr sz="2400" spc="-25" dirty="0">
                <a:latin typeface="Times New Roman"/>
                <a:cs typeface="Times New Roman"/>
              </a:rPr>
              <a:t> </a:t>
            </a:r>
            <a:r>
              <a:rPr sz="2400" dirty="0">
                <a:latin typeface="Times New Roman"/>
                <a:cs typeface="Times New Roman"/>
              </a:rPr>
              <a:t>tersane</a:t>
            </a:r>
            <a:r>
              <a:rPr sz="2400" spc="-25" dirty="0">
                <a:latin typeface="Times New Roman"/>
                <a:cs typeface="Times New Roman"/>
              </a:rPr>
              <a:t> </a:t>
            </a:r>
            <a:r>
              <a:rPr sz="2400" dirty="0">
                <a:latin typeface="Times New Roman"/>
                <a:cs typeface="Times New Roman"/>
              </a:rPr>
              <a:t>ve</a:t>
            </a:r>
            <a:r>
              <a:rPr sz="2400" spc="-15" dirty="0">
                <a:latin typeface="Times New Roman"/>
                <a:cs typeface="Times New Roman"/>
              </a:rPr>
              <a:t> </a:t>
            </a:r>
            <a:r>
              <a:rPr sz="2400" dirty="0">
                <a:latin typeface="Times New Roman"/>
                <a:cs typeface="Times New Roman"/>
              </a:rPr>
              <a:t>kaleyi</a:t>
            </a:r>
            <a:r>
              <a:rPr sz="2400" spc="25" dirty="0">
                <a:latin typeface="Times New Roman"/>
                <a:cs typeface="Times New Roman"/>
              </a:rPr>
              <a:t> </a:t>
            </a:r>
            <a:r>
              <a:rPr sz="2400" dirty="0">
                <a:latin typeface="Times New Roman"/>
                <a:cs typeface="Times New Roman"/>
              </a:rPr>
              <a:t>denizden </a:t>
            </a:r>
            <a:r>
              <a:rPr sz="2400" spc="-10" dirty="0">
                <a:latin typeface="Times New Roman"/>
                <a:cs typeface="Times New Roman"/>
              </a:rPr>
              <a:t>gelen </a:t>
            </a:r>
            <a:r>
              <a:rPr sz="2400" dirty="0">
                <a:latin typeface="Times New Roman"/>
                <a:cs typeface="Times New Roman"/>
              </a:rPr>
              <a:t>saldırılara</a:t>
            </a:r>
            <a:r>
              <a:rPr sz="2400" spc="-5" dirty="0">
                <a:latin typeface="Times New Roman"/>
                <a:cs typeface="Times New Roman"/>
              </a:rPr>
              <a:t> </a:t>
            </a:r>
            <a:r>
              <a:rPr sz="2400" dirty="0">
                <a:latin typeface="Times New Roman"/>
                <a:cs typeface="Times New Roman"/>
              </a:rPr>
              <a:t>karşı</a:t>
            </a:r>
            <a:r>
              <a:rPr sz="2400" spc="5" dirty="0">
                <a:latin typeface="Times New Roman"/>
                <a:cs typeface="Times New Roman"/>
              </a:rPr>
              <a:t> </a:t>
            </a:r>
            <a:r>
              <a:rPr sz="2400" dirty="0">
                <a:latin typeface="Times New Roman"/>
                <a:cs typeface="Times New Roman"/>
              </a:rPr>
              <a:t>korumak amacı</a:t>
            </a:r>
            <a:r>
              <a:rPr sz="2400" spc="5" dirty="0">
                <a:latin typeface="Times New Roman"/>
                <a:cs typeface="Times New Roman"/>
              </a:rPr>
              <a:t> </a:t>
            </a:r>
            <a:r>
              <a:rPr sz="2400" dirty="0">
                <a:latin typeface="Times New Roman"/>
                <a:cs typeface="Times New Roman"/>
              </a:rPr>
              <a:t>ile</a:t>
            </a:r>
            <a:r>
              <a:rPr sz="2400" spc="-25" dirty="0">
                <a:latin typeface="Times New Roman"/>
                <a:cs typeface="Times New Roman"/>
              </a:rPr>
              <a:t> </a:t>
            </a:r>
            <a:r>
              <a:rPr sz="2400" spc="-20" dirty="0">
                <a:latin typeface="Times New Roman"/>
                <a:cs typeface="Times New Roman"/>
              </a:rPr>
              <a:t>inşa </a:t>
            </a:r>
            <a:r>
              <a:rPr sz="2400" spc="-10" dirty="0">
                <a:latin typeface="Times New Roman"/>
                <a:cs typeface="Times New Roman"/>
              </a:rPr>
              <a:t>edilmiştir.</a:t>
            </a:r>
            <a:endParaRPr sz="2400" dirty="0">
              <a:latin typeface="Times New Roman"/>
              <a:cs typeface="Times New Roman"/>
            </a:endParaRPr>
          </a:p>
        </p:txBody>
      </p:sp>
      <p:pic>
        <p:nvPicPr>
          <p:cNvPr id="4" name="object 4"/>
          <p:cNvPicPr/>
          <p:nvPr/>
        </p:nvPicPr>
        <p:blipFill>
          <a:blip r:embed="rId2" cstate="print"/>
          <a:stretch>
            <a:fillRect/>
          </a:stretch>
        </p:blipFill>
        <p:spPr>
          <a:xfrm>
            <a:off x="6367271" y="1825751"/>
            <a:ext cx="4986528" cy="333146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767" y="359255"/>
            <a:ext cx="8534400" cy="1247008"/>
          </a:xfrm>
          <a:prstGeom prst="rect">
            <a:avLst/>
          </a:prstGeom>
        </p:spPr>
        <p:txBody>
          <a:bodyPr vert="horz" wrap="square" lIns="0" tIns="564388" rIns="0" bIns="0" rtlCol="0">
            <a:spAutoFit/>
          </a:bodyPr>
          <a:lstStyle/>
          <a:p>
            <a:pPr marL="538480">
              <a:lnSpc>
                <a:spcPct val="100000"/>
              </a:lnSpc>
              <a:spcBef>
                <a:spcPts val="95"/>
              </a:spcBef>
            </a:pPr>
            <a:r>
              <a:rPr sz="4400" spc="-40" dirty="0">
                <a:latin typeface="Calibri Light" panose="020F0302020204030204" pitchFamily="34" charset="0"/>
                <a:ea typeface="Calibri Light" panose="020F0302020204030204" pitchFamily="34" charset="0"/>
                <a:cs typeface="Calibri Light" panose="020F0302020204030204" pitchFamily="34" charset="0"/>
              </a:rPr>
              <a:t>SYEDRA</a:t>
            </a:r>
            <a:r>
              <a:rPr sz="4400" spc="-455" dirty="0">
                <a:latin typeface="Calibri Light" panose="020F0302020204030204" pitchFamily="34" charset="0"/>
                <a:ea typeface="Calibri Light" panose="020F0302020204030204" pitchFamily="34" charset="0"/>
                <a:cs typeface="Calibri Light" panose="020F0302020204030204" pitchFamily="34" charset="0"/>
              </a:rPr>
              <a:t> </a:t>
            </a:r>
            <a:r>
              <a:rPr sz="4400" dirty="0">
                <a:latin typeface="Calibri Light" panose="020F0302020204030204" pitchFamily="34" charset="0"/>
                <a:ea typeface="Calibri Light" panose="020F0302020204030204" pitchFamily="34" charset="0"/>
                <a:cs typeface="Calibri Light" panose="020F0302020204030204" pitchFamily="34" charset="0"/>
              </a:rPr>
              <a:t>ANTİK</a:t>
            </a:r>
            <a:r>
              <a:rPr sz="4400" spc="-85"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KENTİ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53211" y="2394915"/>
            <a:ext cx="5614670" cy="2697480"/>
          </a:xfrm>
          <a:prstGeom prst="rect">
            <a:avLst/>
          </a:prstGeom>
        </p:spPr>
        <p:txBody>
          <a:bodyPr vert="horz" wrap="square" lIns="0" tIns="49530" rIns="0" bIns="0" rtlCol="0">
            <a:spAutoFit/>
          </a:bodyPr>
          <a:lstStyle/>
          <a:p>
            <a:pPr marL="12700" marR="5080" algn="just">
              <a:lnSpc>
                <a:spcPct val="90000"/>
              </a:lnSpc>
              <a:spcBef>
                <a:spcPts val="390"/>
              </a:spcBef>
            </a:pPr>
            <a:r>
              <a:rPr sz="2400" spc="-10" dirty="0">
                <a:latin typeface="Times New Roman"/>
                <a:cs typeface="Times New Roman"/>
              </a:rPr>
              <a:t>Alanya-</a:t>
            </a:r>
            <a:r>
              <a:rPr sz="2400" dirty="0">
                <a:latin typeface="Times New Roman"/>
                <a:cs typeface="Times New Roman"/>
              </a:rPr>
              <a:t>Mersin</a:t>
            </a:r>
            <a:r>
              <a:rPr sz="2400" spc="459" dirty="0">
                <a:latin typeface="Times New Roman"/>
                <a:cs typeface="Times New Roman"/>
              </a:rPr>
              <a:t>  </a:t>
            </a:r>
            <a:r>
              <a:rPr sz="2400" dirty="0">
                <a:latin typeface="Times New Roman"/>
                <a:cs typeface="Times New Roman"/>
              </a:rPr>
              <a:t>karayolunun</a:t>
            </a:r>
            <a:r>
              <a:rPr sz="2400" spc="475" dirty="0">
                <a:latin typeface="Times New Roman"/>
                <a:cs typeface="Times New Roman"/>
              </a:rPr>
              <a:t>  </a:t>
            </a:r>
            <a:r>
              <a:rPr sz="2400" dirty="0">
                <a:latin typeface="Times New Roman"/>
                <a:cs typeface="Times New Roman"/>
              </a:rPr>
              <a:t>yaklaşık</a:t>
            </a:r>
            <a:r>
              <a:rPr sz="2400" spc="465" dirty="0">
                <a:latin typeface="Times New Roman"/>
                <a:cs typeface="Times New Roman"/>
              </a:rPr>
              <a:t>  </a:t>
            </a:r>
            <a:r>
              <a:rPr sz="2400" spc="-25" dirty="0">
                <a:latin typeface="Times New Roman"/>
                <a:cs typeface="Times New Roman"/>
              </a:rPr>
              <a:t>23. </a:t>
            </a:r>
            <a:r>
              <a:rPr sz="2400" dirty="0">
                <a:latin typeface="Times New Roman"/>
                <a:cs typeface="Times New Roman"/>
              </a:rPr>
              <a:t>kilometresinde</a:t>
            </a:r>
            <a:r>
              <a:rPr sz="2400" spc="445" dirty="0">
                <a:latin typeface="Times New Roman"/>
                <a:cs typeface="Times New Roman"/>
              </a:rPr>
              <a:t>    </a:t>
            </a:r>
            <a:r>
              <a:rPr sz="2400" dirty="0">
                <a:latin typeface="Times New Roman"/>
                <a:cs typeface="Times New Roman"/>
              </a:rPr>
              <a:t>Seki</a:t>
            </a:r>
            <a:r>
              <a:rPr sz="2400" spc="445" dirty="0">
                <a:latin typeface="Times New Roman"/>
                <a:cs typeface="Times New Roman"/>
              </a:rPr>
              <a:t>    </a:t>
            </a:r>
            <a:r>
              <a:rPr sz="2400" dirty="0">
                <a:latin typeface="Times New Roman"/>
                <a:cs typeface="Times New Roman"/>
              </a:rPr>
              <a:t>Köyü</a:t>
            </a:r>
            <a:r>
              <a:rPr sz="2400" spc="455" dirty="0">
                <a:latin typeface="Times New Roman"/>
                <a:cs typeface="Times New Roman"/>
              </a:rPr>
              <a:t>    </a:t>
            </a:r>
            <a:r>
              <a:rPr sz="2400" spc="-10" dirty="0">
                <a:latin typeface="Times New Roman"/>
                <a:cs typeface="Times New Roman"/>
              </a:rPr>
              <a:t>sınırları </a:t>
            </a:r>
            <a:r>
              <a:rPr sz="2400" dirty="0">
                <a:latin typeface="Times New Roman"/>
                <a:cs typeface="Times New Roman"/>
              </a:rPr>
              <a:t>içerisindedir.</a:t>
            </a:r>
            <a:r>
              <a:rPr sz="2400" spc="160" dirty="0">
                <a:latin typeface="Times New Roman"/>
                <a:cs typeface="Times New Roman"/>
              </a:rPr>
              <a:t> </a:t>
            </a:r>
            <a:r>
              <a:rPr sz="2400" dirty="0">
                <a:latin typeface="Times New Roman"/>
                <a:cs typeface="Times New Roman"/>
              </a:rPr>
              <a:t>M.Ö.7.yüzyıl</a:t>
            </a:r>
            <a:r>
              <a:rPr sz="2400" spc="170" dirty="0">
                <a:latin typeface="Times New Roman"/>
                <a:cs typeface="Times New Roman"/>
              </a:rPr>
              <a:t> </a:t>
            </a:r>
            <a:r>
              <a:rPr sz="2400" dirty="0">
                <a:latin typeface="Times New Roman"/>
                <a:cs typeface="Times New Roman"/>
              </a:rPr>
              <a:t>ile</a:t>
            </a:r>
            <a:r>
              <a:rPr sz="2400" spc="155" dirty="0">
                <a:latin typeface="Times New Roman"/>
                <a:cs typeface="Times New Roman"/>
              </a:rPr>
              <a:t> </a:t>
            </a:r>
            <a:r>
              <a:rPr sz="2400" spc="-10" dirty="0">
                <a:latin typeface="Times New Roman"/>
                <a:cs typeface="Times New Roman"/>
              </a:rPr>
              <a:t>M.S.13.yüzyıl </a:t>
            </a:r>
            <a:r>
              <a:rPr sz="2400" dirty="0">
                <a:latin typeface="Times New Roman"/>
                <a:cs typeface="Times New Roman"/>
              </a:rPr>
              <a:t>arası</a:t>
            </a:r>
            <a:r>
              <a:rPr sz="2400" spc="170" dirty="0">
                <a:latin typeface="Times New Roman"/>
                <a:cs typeface="Times New Roman"/>
              </a:rPr>
              <a:t>  </a:t>
            </a:r>
            <a:r>
              <a:rPr sz="2400" dirty="0">
                <a:latin typeface="Times New Roman"/>
                <a:cs typeface="Times New Roman"/>
              </a:rPr>
              <a:t>iskânı</a:t>
            </a:r>
            <a:r>
              <a:rPr sz="2400" spc="175" dirty="0">
                <a:latin typeface="Times New Roman"/>
                <a:cs typeface="Times New Roman"/>
              </a:rPr>
              <a:t>  </a:t>
            </a:r>
            <a:r>
              <a:rPr sz="2400" dirty="0">
                <a:latin typeface="Times New Roman"/>
                <a:cs typeface="Times New Roman"/>
              </a:rPr>
              <a:t>bulunan</a:t>
            </a:r>
            <a:r>
              <a:rPr sz="2400" spc="170" dirty="0">
                <a:latin typeface="Times New Roman"/>
                <a:cs typeface="Times New Roman"/>
              </a:rPr>
              <a:t>  </a:t>
            </a:r>
            <a:r>
              <a:rPr sz="2400" dirty="0">
                <a:latin typeface="Times New Roman"/>
                <a:cs typeface="Times New Roman"/>
              </a:rPr>
              <a:t>kentin</a:t>
            </a:r>
            <a:r>
              <a:rPr sz="2400" spc="170" dirty="0">
                <a:latin typeface="Times New Roman"/>
                <a:cs typeface="Times New Roman"/>
              </a:rPr>
              <a:t>  </a:t>
            </a:r>
            <a:r>
              <a:rPr sz="2400" dirty="0">
                <a:latin typeface="Times New Roman"/>
                <a:cs typeface="Times New Roman"/>
              </a:rPr>
              <a:t>etrafı</a:t>
            </a:r>
            <a:r>
              <a:rPr sz="2400" spc="170" dirty="0">
                <a:latin typeface="Times New Roman"/>
                <a:cs typeface="Times New Roman"/>
              </a:rPr>
              <a:t>  </a:t>
            </a:r>
            <a:r>
              <a:rPr sz="2400" spc="-10" dirty="0">
                <a:latin typeface="Times New Roman"/>
                <a:cs typeface="Times New Roman"/>
              </a:rPr>
              <a:t>surlarla </a:t>
            </a:r>
            <a:r>
              <a:rPr sz="2400" dirty="0">
                <a:latin typeface="Times New Roman"/>
                <a:cs typeface="Times New Roman"/>
              </a:rPr>
              <a:t>çevrilidir.</a:t>
            </a:r>
            <a:r>
              <a:rPr sz="2400" spc="520" dirty="0">
                <a:latin typeface="Times New Roman"/>
                <a:cs typeface="Times New Roman"/>
              </a:rPr>
              <a:t>  </a:t>
            </a:r>
            <a:r>
              <a:rPr sz="2400" dirty="0">
                <a:latin typeface="Times New Roman"/>
                <a:cs typeface="Times New Roman"/>
              </a:rPr>
              <a:t>Büyük</a:t>
            </a:r>
            <a:r>
              <a:rPr sz="2400" spc="520" dirty="0">
                <a:latin typeface="Times New Roman"/>
                <a:cs typeface="Times New Roman"/>
              </a:rPr>
              <a:t>  </a:t>
            </a:r>
            <a:r>
              <a:rPr sz="2400" dirty="0">
                <a:latin typeface="Times New Roman"/>
                <a:cs typeface="Times New Roman"/>
              </a:rPr>
              <a:t>sıralı</a:t>
            </a:r>
            <a:r>
              <a:rPr sz="2400" spc="525" dirty="0">
                <a:latin typeface="Times New Roman"/>
                <a:cs typeface="Times New Roman"/>
              </a:rPr>
              <a:t>  </a:t>
            </a:r>
            <a:r>
              <a:rPr sz="2400" dirty="0">
                <a:latin typeface="Times New Roman"/>
                <a:cs typeface="Times New Roman"/>
              </a:rPr>
              <a:t>sarnıçlar,</a:t>
            </a:r>
            <a:r>
              <a:rPr sz="2400" spc="520" dirty="0">
                <a:latin typeface="Times New Roman"/>
                <a:cs typeface="Times New Roman"/>
              </a:rPr>
              <a:t>  </a:t>
            </a:r>
            <a:r>
              <a:rPr sz="2400" spc="-10" dirty="0">
                <a:latin typeface="Times New Roman"/>
                <a:cs typeface="Times New Roman"/>
              </a:rPr>
              <a:t>vaftiz </a:t>
            </a:r>
            <a:r>
              <a:rPr sz="2400" dirty="0">
                <a:latin typeface="Times New Roman"/>
                <a:cs typeface="Times New Roman"/>
              </a:rPr>
              <a:t>mağarası,</a:t>
            </a:r>
            <a:r>
              <a:rPr sz="2400" spc="320" dirty="0">
                <a:latin typeface="Times New Roman"/>
                <a:cs typeface="Times New Roman"/>
              </a:rPr>
              <a:t>   </a:t>
            </a:r>
            <a:r>
              <a:rPr sz="2400" dirty="0">
                <a:latin typeface="Times New Roman"/>
                <a:cs typeface="Times New Roman"/>
              </a:rPr>
              <a:t>hamam,</a:t>
            </a:r>
            <a:r>
              <a:rPr sz="2400" spc="315" dirty="0">
                <a:latin typeface="Times New Roman"/>
                <a:cs typeface="Times New Roman"/>
              </a:rPr>
              <a:t>   </a:t>
            </a:r>
            <a:r>
              <a:rPr sz="2400" dirty="0">
                <a:latin typeface="Times New Roman"/>
                <a:cs typeface="Times New Roman"/>
              </a:rPr>
              <a:t>cimnasyum,</a:t>
            </a:r>
            <a:r>
              <a:rPr sz="2400" spc="315" dirty="0">
                <a:latin typeface="Times New Roman"/>
                <a:cs typeface="Times New Roman"/>
              </a:rPr>
              <a:t>   </a:t>
            </a:r>
            <a:r>
              <a:rPr sz="2400" spc="-10" dirty="0">
                <a:latin typeface="Times New Roman"/>
                <a:cs typeface="Times New Roman"/>
              </a:rPr>
              <a:t>sütunlu </a:t>
            </a:r>
            <a:r>
              <a:rPr sz="2400" dirty="0">
                <a:latin typeface="Times New Roman"/>
                <a:cs typeface="Times New Roman"/>
              </a:rPr>
              <a:t>cadde,</a:t>
            </a:r>
            <a:r>
              <a:rPr sz="2400" spc="45" dirty="0">
                <a:latin typeface="Times New Roman"/>
                <a:cs typeface="Times New Roman"/>
              </a:rPr>
              <a:t> </a:t>
            </a:r>
            <a:r>
              <a:rPr sz="2400" dirty="0">
                <a:latin typeface="Times New Roman"/>
                <a:cs typeface="Times New Roman"/>
              </a:rPr>
              <a:t>tapınak,</a:t>
            </a:r>
            <a:r>
              <a:rPr sz="2400" spc="55" dirty="0">
                <a:latin typeface="Times New Roman"/>
                <a:cs typeface="Times New Roman"/>
              </a:rPr>
              <a:t> </a:t>
            </a:r>
            <a:r>
              <a:rPr sz="2400" dirty="0">
                <a:latin typeface="Times New Roman"/>
                <a:cs typeface="Times New Roman"/>
              </a:rPr>
              <a:t>tiyatro,</a:t>
            </a:r>
            <a:r>
              <a:rPr sz="2400" spc="60" dirty="0">
                <a:latin typeface="Times New Roman"/>
                <a:cs typeface="Times New Roman"/>
              </a:rPr>
              <a:t> </a:t>
            </a:r>
            <a:r>
              <a:rPr sz="2400" dirty="0">
                <a:latin typeface="Times New Roman"/>
                <a:cs typeface="Times New Roman"/>
              </a:rPr>
              <a:t>kiliseler,</a:t>
            </a:r>
            <a:r>
              <a:rPr sz="2400" spc="65" dirty="0">
                <a:latin typeface="Times New Roman"/>
                <a:cs typeface="Times New Roman"/>
              </a:rPr>
              <a:t> </a:t>
            </a:r>
            <a:r>
              <a:rPr sz="2400" dirty="0">
                <a:latin typeface="Times New Roman"/>
                <a:cs typeface="Times New Roman"/>
              </a:rPr>
              <a:t>idari</a:t>
            </a:r>
            <a:r>
              <a:rPr sz="2400" spc="80" dirty="0">
                <a:latin typeface="Times New Roman"/>
                <a:cs typeface="Times New Roman"/>
              </a:rPr>
              <a:t> </a:t>
            </a:r>
            <a:r>
              <a:rPr sz="2400" spc="-10" dirty="0">
                <a:latin typeface="Times New Roman"/>
                <a:cs typeface="Times New Roman"/>
              </a:rPr>
              <a:t>yapılar, </a:t>
            </a:r>
            <a:r>
              <a:rPr sz="2400" dirty="0">
                <a:latin typeface="Times New Roman"/>
                <a:cs typeface="Times New Roman"/>
              </a:rPr>
              <a:t>akropol</a:t>
            </a:r>
            <a:r>
              <a:rPr sz="2400" spc="70" dirty="0">
                <a:latin typeface="Times New Roman"/>
                <a:cs typeface="Times New Roman"/>
              </a:rPr>
              <a:t>  </a:t>
            </a:r>
            <a:r>
              <a:rPr sz="2400" dirty="0">
                <a:latin typeface="Times New Roman"/>
                <a:cs typeface="Times New Roman"/>
              </a:rPr>
              <a:t>ve</a:t>
            </a:r>
            <a:r>
              <a:rPr sz="2400" spc="65" dirty="0">
                <a:latin typeface="Times New Roman"/>
                <a:cs typeface="Times New Roman"/>
              </a:rPr>
              <a:t>  </a:t>
            </a:r>
            <a:r>
              <a:rPr sz="2400" dirty="0">
                <a:latin typeface="Times New Roman"/>
                <a:cs typeface="Times New Roman"/>
              </a:rPr>
              <a:t>nekropol</a:t>
            </a:r>
            <a:r>
              <a:rPr sz="2400" spc="70" dirty="0">
                <a:latin typeface="Times New Roman"/>
                <a:cs typeface="Times New Roman"/>
              </a:rPr>
              <a:t>  </a:t>
            </a:r>
            <a:r>
              <a:rPr sz="2400" dirty="0">
                <a:latin typeface="Times New Roman"/>
                <a:cs typeface="Times New Roman"/>
              </a:rPr>
              <a:t>alanları</a:t>
            </a:r>
            <a:r>
              <a:rPr sz="2400" spc="70" dirty="0">
                <a:latin typeface="Times New Roman"/>
                <a:cs typeface="Times New Roman"/>
              </a:rPr>
              <a:t>  </a:t>
            </a:r>
            <a:r>
              <a:rPr sz="2400" dirty="0">
                <a:latin typeface="Times New Roman"/>
                <a:cs typeface="Times New Roman"/>
              </a:rPr>
              <a:t>ile</a:t>
            </a:r>
            <a:r>
              <a:rPr sz="2400" spc="60" dirty="0">
                <a:latin typeface="Times New Roman"/>
                <a:cs typeface="Times New Roman"/>
              </a:rPr>
              <a:t>  </a:t>
            </a:r>
            <a:r>
              <a:rPr sz="2400" dirty="0">
                <a:latin typeface="Times New Roman"/>
                <a:cs typeface="Times New Roman"/>
              </a:rPr>
              <a:t>örnek</a:t>
            </a:r>
            <a:r>
              <a:rPr sz="2400" spc="70" dirty="0">
                <a:latin typeface="Times New Roman"/>
                <a:cs typeface="Times New Roman"/>
              </a:rPr>
              <a:t>  </a:t>
            </a:r>
            <a:r>
              <a:rPr sz="2400" spc="-25" dirty="0">
                <a:latin typeface="Times New Roman"/>
                <a:cs typeface="Times New Roman"/>
              </a:rPr>
              <a:t>bir</a:t>
            </a:r>
            <a:endParaRPr sz="2400" dirty="0">
              <a:latin typeface="Times New Roman"/>
              <a:cs typeface="Times New Roman"/>
            </a:endParaRPr>
          </a:p>
        </p:txBody>
      </p:sp>
      <p:sp>
        <p:nvSpPr>
          <p:cNvPr id="4" name="object 4"/>
          <p:cNvSpPr txBox="1"/>
          <p:nvPr/>
        </p:nvSpPr>
        <p:spPr>
          <a:xfrm>
            <a:off x="953211" y="5359400"/>
            <a:ext cx="4244340" cy="391160"/>
          </a:xfrm>
          <a:prstGeom prst="rect">
            <a:avLst/>
          </a:prstGeom>
        </p:spPr>
        <p:txBody>
          <a:bodyPr vert="horz" wrap="square" lIns="0" tIns="12700" rIns="0" bIns="0" rtlCol="0">
            <a:spAutoFit/>
          </a:bodyPr>
          <a:lstStyle/>
          <a:p>
            <a:pPr marL="12700">
              <a:lnSpc>
                <a:spcPct val="100000"/>
              </a:lnSpc>
              <a:spcBef>
                <a:spcPts val="100"/>
              </a:spcBef>
              <a:tabLst>
                <a:tab pos="1716405" algn="l"/>
                <a:tab pos="3049270" algn="l"/>
              </a:tabLst>
            </a:pPr>
            <a:r>
              <a:rPr sz="2400" spc="-10" dirty="0">
                <a:latin typeface="Times New Roman"/>
                <a:cs typeface="Times New Roman"/>
              </a:rPr>
              <a:t>zemininde</a:t>
            </a:r>
            <a:r>
              <a:rPr sz="2400" dirty="0">
                <a:latin typeface="Times New Roman"/>
                <a:cs typeface="Times New Roman"/>
              </a:rPr>
              <a:t>	</a:t>
            </a:r>
            <a:r>
              <a:rPr sz="2400" spc="-10" dirty="0">
                <a:latin typeface="Times New Roman"/>
                <a:cs typeface="Times New Roman"/>
              </a:rPr>
              <a:t>mozaik</a:t>
            </a:r>
            <a:r>
              <a:rPr sz="2400" dirty="0">
                <a:latin typeface="Times New Roman"/>
                <a:cs typeface="Times New Roman"/>
              </a:rPr>
              <a:t>	</a:t>
            </a:r>
            <a:r>
              <a:rPr sz="2400" spc="-10" dirty="0">
                <a:latin typeface="Times New Roman"/>
                <a:cs typeface="Times New Roman"/>
              </a:rPr>
              <a:t>kalıntıları</a:t>
            </a:r>
            <a:endParaRPr sz="2400" dirty="0">
              <a:latin typeface="Times New Roman"/>
              <a:cs typeface="Times New Roman"/>
            </a:endParaRPr>
          </a:p>
        </p:txBody>
      </p:sp>
      <p:sp>
        <p:nvSpPr>
          <p:cNvPr id="5" name="object 5"/>
          <p:cNvSpPr txBox="1"/>
          <p:nvPr/>
        </p:nvSpPr>
        <p:spPr>
          <a:xfrm>
            <a:off x="953211" y="5029657"/>
            <a:ext cx="5610225" cy="721360"/>
          </a:xfrm>
          <a:prstGeom prst="rect">
            <a:avLst/>
          </a:prstGeom>
        </p:spPr>
        <p:txBody>
          <a:bodyPr vert="horz" wrap="square" lIns="0" tIns="12700" rIns="0" bIns="0" rtlCol="0">
            <a:spAutoFit/>
          </a:bodyPr>
          <a:lstStyle/>
          <a:p>
            <a:pPr marR="5080" algn="r">
              <a:lnSpc>
                <a:spcPts val="2735"/>
              </a:lnSpc>
              <a:spcBef>
                <a:spcPts val="100"/>
              </a:spcBef>
              <a:tabLst>
                <a:tab pos="1060450" algn="l"/>
                <a:tab pos="2435225" algn="l"/>
                <a:tab pos="3633470" algn="l"/>
                <a:tab pos="4521200" algn="l"/>
              </a:tabLst>
            </a:pPr>
            <a:r>
              <a:rPr sz="2400" spc="-20" dirty="0">
                <a:latin typeface="Times New Roman"/>
                <a:cs typeface="Times New Roman"/>
              </a:rPr>
              <a:t>Roma</a:t>
            </a:r>
            <a:r>
              <a:rPr sz="2400" dirty="0">
                <a:latin typeface="Times New Roman"/>
                <a:cs typeface="Times New Roman"/>
              </a:rPr>
              <a:t>	</a:t>
            </a:r>
            <a:r>
              <a:rPr sz="2400" spc="-10" dirty="0">
                <a:latin typeface="Times New Roman"/>
                <a:cs typeface="Times New Roman"/>
              </a:rPr>
              <a:t>yerleşim</a:t>
            </a:r>
            <a:r>
              <a:rPr sz="2400" dirty="0">
                <a:latin typeface="Times New Roman"/>
                <a:cs typeface="Times New Roman"/>
              </a:rPr>
              <a:t>	</a:t>
            </a:r>
            <a:r>
              <a:rPr sz="2400" spc="-10" dirty="0">
                <a:latin typeface="Times New Roman"/>
                <a:cs typeface="Times New Roman"/>
              </a:rPr>
              <a:t>yeridir.</a:t>
            </a:r>
            <a:r>
              <a:rPr sz="2400" dirty="0">
                <a:latin typeface="Times New Roman"/>
                <a:cs typeface="Times New Roman"/>
              </a:rPr>
              <a:t>	</a:t>
            </a:r>
            <a:r>
              <a:rPr sz="2400" spc="-20" dirty="0">
                <a:latin typeface="Times New Roman"/>
                <a:cs typeface="Times New Roman"/>
              </a:rPr>
              <a:t>Bazı</a:t>
            </a:r>
            <a:r>
              <a:rPr sz="2400" dirty="0">
                <a:latin typeface="Times New Roman"/>
                <a:cs typeface="Times New Roman"/>
              </a:rPr>
              <a:t>	</a:t>
            </a:r>
            <a:r>
              <a:rPr sz="2400" spc="-10" dirty="0">
                <a:latin typeface="Times New Roman"/>
                <a:cs typeface="Times New Roman"/>
              </a:rPr>
              <a:t>alanların</a:t>
            </a:r>
            <a:endParaRPr sz="2400" dirty="0">
              <a:latin typeface="Times New Roman"/>
              <a:cs typeface="Times New Roman"/>
            </a:endParaRPr>
          </a:p>
          <a:p>
            <a:pPr marR="7620" algn="r">
              <a:lnSpc>
                <a:spcPts val="2735"/>
              </a:lnSpc>
            </a:pPr>
            <a:r>
              <a:rPr sz="2400" spc="-10" dirty="0">
                <a:latin typeface="Times New Roman"/>
                <a:cs typeface="Times New Roman"/>
              </a:rPr>
              <a:t>görmek</a:t>
            </a:r>
            <a:endParaRPr sz="2400" dirty="0">
              <a:latin typeface="Times New Roman"/>
              <a:cs typeface="Times New Roman"/>
            </a:endParaRPr>
          </a:p>
        </p:txBody>
      </p:sp>
      <p:sp>
        <p:nvSpPr>
          <p:cNvPr id="6" name="object 6"/>
          <p:cNvSpPr txBox="1"/>
          <p:nvPr/>
        </p:nvSpPr>
        <p:spPr>
          <a:xfrm>
            <a:off x="953211" y="5679135"/>
            <a:ext cx="1574165" cy="39179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mümkündür.</a:t>
            </a:r>
            <a:endParaRPr sz="2400" dirty="0">
              <a:latin typeface="Times New Roman"/>
              <a:cs typeface="Times New Roman"/>
            </a:endParaRPr>
          </a:p>
        </p:txBody>
      </p:sp>
      <p:pic>
        <p:nvPicPr>
          <p:cNvPr id="7" name="object 7"/>
          <p:cNvPicPr/>
          <p:nvPr/>
        </p:nvPicPr>
        <p:blipFill>
          <a:blip r:embed="rId2" cstate="print"/>
          <a:stretch>
            <a:fillRect/>
          </a:stretch>
        </p:blipFill>
        <p:spPr>
          <a:xfrm>
            <a:off x="7342631" y="2407920"/>
            <a:ext cx="4294632" cy="27950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537" y="408705"/>
            <a:ext cx="8534400" cy="1188915"/>
          </a:xfrm>
          <a:prstGeom prst="rect">
            <a:avLst/>
          </a:prstGeom>
        </p:spPr>
        <p:txBody>
          <a:bodyPr vert="horz" wrap="square" lIns="0" tIns="506857" rIns="0" bIns="0" rtlCol="0">
            <a:spAutoFit/>
          </a:bodyPr>
          <a:lstStyle/>
          <a:p>
            <a:pPr marL="501015">
              <a:lnSpc>
                <a:spcPct val="100000"/>
              </a:lnSpc>
              <a:spcBef>
                <a:spcPts val="95"/>
              </a:spcBef>
            </a:pPr>
            <a:r>
              <a:rPr sz="4400" spc="-114" dirty="0">
                <a:latin typeface="Calibri Light" panose="020F0302020204030204" pitchFamily="34" charset="0"/>
                <a:ea typeface="Calibri Light" panose="020F0302020204030204" pitchFamily="34" charset="0"/>
                <a:cs typeface="Calibri Light" panose="020F0302020204030204" pitchFamily="34" charset="0"/>
              </a:rPr>
              <a:t>ALANYA</a:t>
            </a:r>
            <a:r>
              <a:rPr sz="4400" spc="-434" dirty="0">
                <a:latin typeface="Calibri Light" panose="020F0302020204030204" pitchFamily="34" charset="0"/>
                <a:ea typeface="Calibri Light" panose="020F0302020204030204" pitchFamily="34" charset="0"/>
                <a:cs typeface="Calibri Light" panose="020F0302020204030204" pitchFamily="34" charset="0"/>
              </a:rPr>
              <a:t> </a:t>
            </a:r>
            <a:r>
              <a:rPr sz="4400" dirty="0">
                <a:latin typeface="Calibri Light" panose="020F0302020204030204" pitchFamily="34" charset="0"/>
                <a:ea typeface="Calibri Light" panose="020F0302020204030204" pitchFamily="34" charset="0"/>
                <a:cs typeface="Calibri Light" panose="020F0302020204030204" pitchFamily="34" charset="0"/>
              </a:rPr>
              <a:t>ARKEOLOJİ</a:t>
            </a:r>
            <a:r>
              <a:rPr sz="4400" spc="-195"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MÜZESİ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640417" y="2081783"/>
            <a:ext cx="6339205" cy="3650166"/>
          </a:xfrm>
          <a:prstGeom prst="rect">
            <a:avLst/>
          </a:prstGeom>
        </p:spPr>
        <p:txBody>
          <a:bodyPr vert="horz" wrap="square" lIns="0" tIns="164465" rIns="0" bIns="0" rtlCol="0">
            <a:spAutoFit/>
          </a:bodyPr>
          <a:lstStyle/>
          <a:p>
            <a:pPr marL="12700" algn="just">
              <a:lnSpc>
                <a:spcPct val="100000"/>
              </a:lnSpc>
              <a:spcBef>
                <a:spcPts val="1295"/>
              </a:spcBef>
            </a:pPr>
            <a:r>
              <a:rPr sz="2000" dirty="0">
                <a:latin typeface="Times New Roman"/>
                <a:cs typeface="Times New Roman"/>
              </a:rPr>
              <a:t>Tunç</a:t>
            </a:r>
            <a:r>
              <a:rPr sz="2000" spc="385" dirty="0">
                <a:latin typeface="Times New Roman"/>
                <a:cs typeface="Times New Roman"/>
              </a:rPr>
              <a:t> </a:t>
            </a:r>
            <a:r>
              <a:rPr sz="2000" dirty="0">
                <a:latin typeface="Times New Roman"/>
                <a:cs typeface="Times New Roman"/>
              </a:rPr>
              <a:t>çağı,</a:t>
            </a:r>
            <a:r>
              <a:rPr sz="2000" spc="409" dirty="0">
                <a:latin typeface="Times New Roman"/>
                <a:cs typeface="Times New Roman"/>
              </a:rPr>
              <a:t> </a:t>
            </a:r>
            <a:r>
              <a:rPr sz="2000" dirty="0">
                <a:latin typeface="Times New Roman"/>
                <a:cs typeface="Times New Roman"/>
              </a:rPr>
              <a:t>Urartu,</a:t>
            </a:r>
            <a:r>
              <a:rPr sz="2000" spc="390" dirty="0">
                <a:latin typeface="Times New Roman"/>
                <a:cs typeface="Times New Roman"/>
              </a:rPr>
              <a:t> </a:t>
            </a:r>
            <a:r>
              <a:rPr sz="2000" dirty="0">
                <a:latin typeface="Times New Roman"/>
                <a:cs typeface="Times New Roman"/>
              </a:rPr>
              <a:t>Frig</a:t>
            </a:r>
            <a:r>
              <a:rPr sz="2000" spc="400" dirty="0">
                <a:latin typeface="Times New Roman"/>
                <a:cs typeface="Times New Roman"/>
              </a:rPr>
              <a:t> </a:t>
            </a:r>
            <a:r>
              <a:rPr sz="2000" dirty="0">
                <a:latin typeface="Times New Roman"/>
                <a:cs typeface="Times New Roman"/>
              </a:rPr>
              <a:t>ve</a:t>
            </a:r>
            <a:r>
              <a:rPr sz="2000" spc="409" dirty="0">
                <a:latin typeface="Times New Roman"/>
                <a:cs typeface="Times New Roman"/>
              </a:rPr>
              <a:t> </a:t>
            </a:r>
            <a:r>
              <a:rPr sz="2000" dirty="0">
                <a:latin typeface="Times New Roman"/>
                <a:cs typeface="Times New Roman"/>
              </a:rPr>
              <a:t>Lidya</a:t>
            </a:r>
            <a:r>
              <a:rPr sz="2000" spc="385" dirty="0">
                <a:latin typeface="Times New Roman"/>
                <a:cs typeface="Times New Roman"/>
              </a:rPr>
              <a:t> </a:t>
            </a:r>
            <a:r>
              <a:rPr sz="2000" dirty="0">
                <a:latin typeface="Times New Roman"/>
                <a:cs typeface="Times New Roman"/>
              </a:rPr>
              <a:t>dönemlerine</a:t>
            </a:r>
            <a:r>
              <a:rPr sz="2000" spc="395" dirty="0">
                <a:latin typeface="Times New Roman"/>
                <a:cs typeface="Times New Roman"/>
              </a:rPr>
              <a:t> </a:t>
            </a:r>
            <a:r>
              <a:rPr sz="2000" dirty="0">
                <a:latin typeface="Times New Roman"/>
                <a:cs typeface="Times New Roman"/>
              </a:rPr>
              <a:t>ait</a:t>
            </a:r>
            <a:r>
              <a:rPr sz="2000" spc="385" dirty="0">
                <a:latin typeface="Times New Roman"/>
                <a:cs typeface="Times New Roman"/>
              </a:rPr>
              <a:t> </a:t>
            </a:r>
            <a:r>
              <a:rPr sz="2000" spc="-10" dirty="0">
                <a:latin typeface="Times New Roman"/>
                <a:cs typeface="Times New Roman"/>
              </a:rPr>
              <a:t>eserlerle</a:t>
            </a:r>
            <a:endParaRPr sz="2000" dirty="0">
              <a:latin typeface="Times New Roman"/>
              <a:cs typeface="Times New Roman"/>
            </a:endParaRPr>
          </a:p>
          <a:p>
            <a:pPr marL="12700" algn="just">
              <a:lnSpc>
                <a:spcPct val="100000"/>
              </a:lnSpc>
              <a:spcBef>
                <a:spcPts val="1200"/>
              </a:spcBef>
            </a:pPr>
            <a:r>
              <a:rPr sz="2000" dirty="0">
                <a:latin typeface="Times New Roman"/>
                <a:cs typeface="Times New Roman"/>
              </a:rPr>
              <a:t>1967</a:t>
            </a:r>
            <a:r>
              <a:rPr sz="2000" spc="10" dirty="0">
                <a:latin typeface="Times New Roman"/>
                <a:cs typeface="Times New Roman"/>
              </a:rPr>
              <a:t>  </a:t>
            </a:r>
            <a:r>
              <a:rPr sz="2000" dirty="0">
                <a:latin typeface="Times New Roman"/>
                <a:cs typeface="Times New Roman"/>
              </a:rPr>
              <a:t>yılında</a:t>
            </a:r>
            <a:r>
              <a:rPr sz="2000" spc="25" dirty="0">
                <a:latin typeface="Times New Roman"/>
                <a:cs typeface="Times New Roman"/>
              </a:rPr>
              <a:t>  </a:t>
            </a:r>
            <a:r>
              <a:rPr sz="2000" dirty="0">
                <a:latin typeface="Times New Roman"/>
                <a:cs typeface="Times New Roman"/>
              </a:rPr>
              <a:t>hizmete</a:t>
            </a:r>
            <a:r>
              <a:rPr sz="2000" spc="25" dirty="0">
                <a:latin typeface="Times New Roman"/>
                <a:cs typeface="Times New Roman"/>
              </a:rPr>
              <a:t>  </a:t>
            </a:r>
            <a:r>
              <a:rPr sz="2000" dirty="0">
                <a:latin typeface="Times New Roman"/>
                <a:cs typeface="Times New Roman"/>
              </a:rPr>
              <a:t>açılmıştır.</a:t>
            </a:r>
            <a:r>
              <a:rPr sz="2000" spc="20" dirty="0">
                <a:latin typeface="Times New Roman"/>
                <a:cs typeface="Times New Roman"/>
              </a:rPr>
              <a:t>  </a:t>
            </a:r>
            <a:r>
              <a:rPr sz="2000" dirty="0">
                <a:latin typeface="Times New Roman"/>
                <a:cs typeface="Times New Roman"/>
              </a:rPr>
              <a:t>Müzenin</a:t>
            </a:r>
            <a:r>
              <a:rPr sz="2000" spc="15" dirty="0">
                <a:latin typeface="Times New Roman"/>
                <a:cs typeface="Times New Roman"/>
              </a:rPr>
              <a:t>  </a:t>
            </a:r>
            <a:r>
              <a:rPr sz="2000" dirty="0">
                <a:latin typeface="Times New Roman"/>
                <a:cs typeface="Times New Roman"/>
              </a:rPr>
              <a:t>en</a:t>
            </a:r>
            <a:r>
              <a:rPr sz="2000" spc="15" dirty="0">
                <a:latin typeface="Times New Roman"/>
                <a:cs typeface="Times New Roman"/>
              </a:rPr>
              <a:t>  </a:t>
            </a:r>
            <a:r>
              <a:rPr sz="2000" dirty="0">
                <a:latin typeface="Times New Roman"/>
                <a:cs typeface="Times New Roman"/>
              </a:rPr>
              <a:t>önemli</a:t>
            </a:r>
            <a:r>
              <a:rPr sz="2000" spc="20" dirty="0">
                <a:latin typeface="Times New Roman"/>
                <a:cs typeface="Times New Roman"/>
              </a:rPr>
              <a:t>  </a:t>
            </a:r>
            <a:r>
              <a:rPr sz="2000" spc="-10" dirty="0">
                <a:latin typeface="Times New Roman"/>
                <a:cs typeface="Times New Roman"/>
              </a:rPr>
              <a:t>eseri</a:t>
            </a:r>
            <a:endParaRPr sz="2000" dirty="0">
              <a:latin typeface="Times New Roman"/>
              <a:cs typeface="Times New Roman"/>
            </a:endParaRPr>
          </a:p>
          <a:p>
            <a:pPr marL="12700" marR="5080" algn="just">
              <a:lnSpc>
                <a:spcPct val="150100"/>
              </a:lnSpc>
            </a:pPr>
            <a:r>
              <a:rPr sz="2000" dirty="0">
                <a:latin typeface="Times New Roman"/>
                <a:cs typeface="Times New Roman"/>
              </a:rPr>
              <a:t>M.S.</a:t>
            </a:r>
            <a:r>
              <a:rPr sz="2000" spc="30" dirty="0">
                <a:latin typeface="Times New Roman"/>
                <a:cs typeface="Times New Roman"/>
              </a:rPr>
              <a:t>  </a:t>
            </a:r>
            <a:r>
              <a:rPr sz="2000" dirty="0">
                <a:latin typeface="Times New Roman"/>
                <a:cs typeface="Times New Roman"/>
              </a:rPr>
              <a:t>2.yy.’a</a:t>
            </a:r>
            <a:r>
              <a:rPr sz="2000" spc="35" dirty="0">
                <a:latin typeface="Times New Roman"/>
                <a:cs typeface="Times New Roman"/>
              </a:rPr>
              <a:t>  </a:t>
            </a:r>
            <a:r>
              <a:rPr sz="2000" dirty="0">
                <a:latin typeface="Times New Roman"/>
                <a:cs typeface="Times New Roman"/>
              </a:rPr>
              <a:t>tarihlenen</a:t>
            </a:r>
            <a:r>
              <a:rPr sz="2000" spc="25" dirty="0">
                <a:latin typeface="Times New Roman"/>
                <a:cs typeface="Times New Roman"/>
              </a:rPr>
              <a:t>  </a:t>
            </a:r>
            <a:r>
              <a:rPr sz="2000" dirty="0">
                <a:latin typeface="Times New Roman"/>
                <a:cs typeface="Times New Roman"/>
              </a:rPr>
              <a:t>bronz</a:t>
            </a:r>
            <a:r>
              <a:rPr sz="2000" spc="40" dirty="0">
                <a:latin typeface="Times New Roman"/>
                <a:cs typeface="Times New Roman"/>
              </a:rPr>
              <a:t>  </a:t>
            </a:r>
            <a:r>
              <a:rPr sz="2000" dirty="0">
                <a:latin typeface="Times New Roman"/>
                <a:cs typeface="Times New Roman"/>
              </a:rPr>
              <a:t>döküm</a:t>
            </a:r>
            <a:r>
              <a:rPr sz="2000" spc="15" dirty="0">
                <a:latin typeface="Times New Roman"/>
                <a:cs typeface="Times New Roman"/>
              </a:rPr>
              <a:t>  </a:t>
            </a:r>
            <a:r>
              <a:rPr sz="2000" dirty="0">
                <a:latin typeface="Times New Roman"/>
                <a:cs typeface="Times New Roman"/>
              </a:rPr>
              <a:t>Herakles</a:t>
            </a:r>
            <a:r>
              <a:rPr sz="2000" spc="30" dirty="0">
                <a:latin typeface="Times New Roman"/>
                <a:cs typeface="Times New Roman"/>
              </a:rPr>
              <a:t>  </a:t>
            </a:r>
            <a:r>
              <a:rPr sz="2000" spc="-10" dirty="0">
                <a:latin typeface="Times New Roman"/>
                <a:cs typeface="Times New Roman"/>
              </a:rPr>
              <a:t>heykelidir. </a:t>
            </a:r>
            <a:r>
              <a:rPr sz="2000" dirty="0">
                <a:latin typeface="Times New Roman"/>
                <a:cs typeface="Times New Roman"/>
              </a:rPr>
              <a:t>Alanya</a:t>
            </a:r>
            <a:r>
              <a:rPr sz="2000" spc="160" dirty="0">
                <a:latin typeface="Times New Roman"/>
                <a:cs typeface="Times New Roman"/>
              </a:rPr>
              <a:t> </a:t>
            </a:r>
            <a:r>
              <a:rPr sz="2000" dirty="0">
                <a:latin typeface="Times New Roman"/>
                <a:cs typeface="Times New Roman"/>
              </a:rPr>
              <a:t>müzesinde</a:t>
            </a:r>
            <a:r>
              <a:rPr sz="2000" spc="160" dirty="0">
                <a:latin typeface="Times New Roman"/>
                <a:cs typeface="Times New Roman"/>
              </a:rPr>
              <a:t> </a:t>
            </a:r>
            <a:r>
              <a:rPr sz="2000" dirty="0">
                <a:latin typeface="Times New Roman"/>
                <a:cs typeface="Times New Roman"/>
              </a:rPr>
              <a:t>Arkaik,</a:t>
            </a:r>
            <a:r>
              <a:rPr sz="2000" spc="140" dirty="0">
                <a:latin typeface="Times New Roman"/>
                <a:cs typeface="Times New Roman"/>
              </a:rPr>
              <a:t> </a:t>
            </a:r>
            <a:r>
              <a:rPr sz="2000" dirty="0">
                <a:latin typeface="Times New Roman"/>
                <a:cs typeface="Times New Roman"/>
              </a:rPr>
              <a:t>Klasik,</a:t>
            </a:r>
            <a:r>
              <a:rPr sz="2000" spc="125" dirty="0">
                <a:latin typeface="Times New Roman"/>
                <a:cs typeface="Times New Roman"/>
              </a:rPr>
              <a:t> </a:t>
            </a:r>
            <a:r>
              <a:rPr sz="2000" dirty="0">
                <a:latin typeface="Times New Roman"/>
                <a:cs typeface="Times New Roman"/>
              </a:rPr>
              <a:t>Helenistik,</a:t>
            </a:r>
            <a:r>
              <a:rPr sz="2000" spc="140" dirty="0">
                <a:latin typeface="Times New Roman"/>
                <a:cs typeface="Times New Roman"/>
              </a:rPr>
              <a:t> </a:t>
            </a:r>
            <a:r>
              <a:rPr sz="2000" dirty="0">
                <a:latin typeface="Times New Roman"/>
                <a:cs typeface="Times New Roman"/>
              </a:rPr>
              <a:t>Roma,</a:t>
            </a:r>
            <a:r>
              <a:rPr sz="2000" spc="140" dirty="0">
                <a:latin typeface="Times New Roman"/>
                <a:cs typeface="Times New Roman"/>
              </a:rPr>
              <a:t> </a:t>
            </a:r>
            <a:r>
              <a:rPr sz="2000" spc="-10" dirty="0">
                <a:latin typeface="Times New Roman"/>
                <a:cs typeface="Times New Roman"/>
              </a:rPr>
              <a:t>Bizans </a:t>
            </a:r>
            <a:r>
              <a:rPr sz="2000" dirty="0">
                <a:latin typeface="Times New Roman"/>
                <a:cs typeface="Times New Roman"/>
              </a:rPr>
              <a:t>dönemlerine</a:t>
            </a:r>
            <a:r>
              <a:rPr sz="2000" spc="250" dirty="0">
                <a:latin typeface="Times New Roman"/>
                <a:cs typeface="Times New Roman"/>
              </a:rPr>
              <a:t> </a:t>
            </a:r>
            <a:r>
              <a:rPr sz="2000" dirty="0">
                <a:latin typeface="Times New Roman"/>
                <a:cs typeface="Times New Roman"/>
              </a:rPr>
              <a:t>ait</a:t>
            </a:r>
            <a:r>
              <a:rPr sz="2000" spc="235" dirty="0">
                <a:latin typeface="Times New Roman"/>
                <a:cs typeface="Times New Roman"/>
              </a:rPr>
              <a:t> </a:t>
            </a:r>
            <a:r>
              <a:rPr sz="2000" dirty="0">
                <a:latin typeface="Times New Roman"/>
                <a:cs typeface="Times New Roman"/>
              </a:rPr>
              <a:t>bronz,</a:t>
            </a:r>
            <a:r>
              <a:rPr sz="2000" spc="270" dirty="0">
                <a:latin typeface="Times New Roman"/>
                <a:cs typeface="Times New Roman"/>
              </a:rPr>
              <a:t> </a:t>
            </a:r>
            <a:r>
              <a:rPr sz="2000" dirty="0">
                <a:latin typeface="Times New Roman"/>
                <a:cs typeface="Times New Roman"/>
              </a:rPr>
              <a:t>mermer,</a:t>
            </a:r>
            <a:r>
              <a:rPr sz="2000" spc="245" dirty="0">
                <a:latin typeface="Times New Roman"/>
                <a:cs typeface="Times New Roman"/>
              </a:rPr>
              <a:t> </a:t>
            </a:r>
            <a:r>
              <a:rPr sz="2000" dirty="0">
                <a:latin typeface="Times New Roman"/>
                <a:cs typeface="Times New Roman"/>
              </a:rPr>
              <a:t>pişmiş</a:t>
            </a:r>
            <a:r>
              <a:rPr sz="2000" spc="229" dirty="0">
                <a:latin typeface="Times New Roman"/>
                <a:cs typeface="Times New Roman"/>
              </a:rPr>
              <a:t> </a:t>
            </a:r>
            <a:r>
              <a:rPr sz="2000" dirty="0">
                <a:latin typeface="Times New Roman"/>
                <a:cs typeface="Times New Roman"/>
              </a:rPr>
              <a:t>toprak,</a:t>
            </a:r>
            <a:r>
              <a:rPr sz="2000" spc="240" dirty="0">
                <a:latin typeface="Times New Roman"/>
                <a:cs typeface="Times New Roman"/>
              </a:rPr>
              <a:t> </a:t>
            </a:r>
            <a:r>
              <a:rPr sz="2000" dirty="0">
                <a:latin typeface="Times New Roman"/>
                <a:cs typeface="Times New Roman"/>
              </a:rPr>
              <a:t>cam,</a:t>
            </a:r>
            <a:r>
              <a:rPr sz="2000" spc="270" dirty="0">
                <a:latin typeface="Times New Roman"/>
                <a:cs typeface="Times New Roman"/>
              </a:rPr>
              <a:t> </a:t>
            </a:r>
            <a:r>
              <a:rPr sz="2000" spc="-10" dirty="0">
                <a:latin typeface="Times New Roman"/>
                <a:cs typeface="Times New Roman"/>
              </a:rPr>
              <a:t>mozaik </a:t>
            </a:r>
            <a:r>
              <a:rPr sz="2000" dirty="0">
                <a:latin typeface="Times New Roman"/>
                <a:cs typeface="Times New Roman"/>
              </a:rPr>
              <a:t>buluntular</a:t>
            </a:r>
            <a:r>
              <a:rPr sz="2000" spc="135" dirty="0">
                <a:latin typeface="Times New Roman"/>
                <a:cs typeface="Times New Roman"/>
              </a:rPr>
              <a:t> </a:t>
            </a:r>
            <a:r>
              <a:rPr sz="2000" dirty="0">
                <a:latin typeface="Times New Roman"/>
                <a:cs typeface="Times New Roman"/>
              </a:rPr>
              <a:t>ve</a:t>
            </a:r>
            <a:r>
              <a:rPr sz="2000" spc="120" dirty="0">
                <a:latin typeface="Times New Roman"/>
                <a:cs typeface="Times New Roman"/>
              </a:rPr>
              <a:t> </a:t>
            </a:r>
            <a:r>
              <a:rPr sz="2000" dirty="0">
                <a:latin typeface="Times New Roman"/>
                <a:cs typeface="Times New Roman"/>
              </a:rPr>
              <a:t>sikke</a:t>
            </a:r>
            <a:r>
              <a:rPr sz="2000" spc="150" dirty="0">
                <a:latin typeface="Times New Roman"/>
                <a:cs typeface="Times New Roman"/>
              </a:rPr>
              <a:t> </a:t>
            </a:r>
            <a:r>
              <a:rPr sz="2000" dirty="0">
                <a:latin typeface="Times New Roman"/>
                <a:cs typeface="Times New Roman"/>
              </a:rPr>
              <a:t>koleksiyonu</a:t>
            </a:r>
            <a:r>
              <a:rPr sz="2000" spc="140" dirty="0">
                <a:latin typeface="Times New Roman"/>
                <a:cs typeface="Times New Roman"/>
              </a:rPr>
              <a:t> </a:t>
            </a:r>
            <a:r>
              <a:rPr sz="2000" dirty="0">
                <a:latin typeface="Times New Roman"/>
                <a:cs typeface="Times New Roman"/>
              </a:rPr>
              <a:t>vardır.</a:t>
            </a:r>
            <a:r>
              <a:rPr sz="2000" spc="130" dirty="0">
                <a:latin typeface="Times New Roman"/>
                <a:cs typeface="Times New Roman"/>
              </a:rPr>
              <a:t> </a:t>
            </a:r>
            <a:r>
              <a:rPr sz="2000" dirty="0">
                <a:latin typeface="Times New Roman"/>
                <a:cs typeface="Times New Roman"/>
              </a:rPr>
              <a:t>Selçuklu</a:t>
            </a:r>
            <a:r>
              <a:rPr sz="2000" spc="105" dirty="0">
                <a:latin typeface="Times New Roman"/>
                <a:cs typeface="Times New Roman"/>
              </a:rPr>
              <a:t> </a:t>
            </a:r>
            <a:r>
              <a:rPr sz="2000" dirty="0">
                <a:latin typeface="Times New Roman"/>
                <a:cs typeface="Times New Roman"/>
              </a:rPr>
              <a:t>ve</a:t>
            </a:r>
            <a:r>
              <a:rPr sz="2000" spc="125" dirty="0">
                <a:latin typeface="Times New Roman"/>
                <a:cs typeface="Times New Roman"/>
              </a:rPr>
              <a:t> </a:t>
            </a:r>
            <a:r>
              <a:rPr sz="2000" spc="-10" dirty="0">
                <a:latin typeface="Times New Roman"/>
                <a:cs typeface="Times New Roman"/>
              </a:rPr>
              <a:t>Osmanlı </a:t>
            </a:r>
            <a:r>
              <a:rPr sz="2000" dirty="0">
                <a:latin typeface="Times New Roman"/>
                <a:cs typeface="Times New Roman"/>
              </a:rPr>
              <a:t>dönemlerine</a:t>
            </a:r>
            <a:r>
              <a:rPr sz="2000" spc="50" dirty="0">
                <a:latin typeface="Times New Roman"/>
                <a:cs typeface="Times New Roman"/>
              </a:rPr>
              <a:t>  </a:t>
            </a:r>
            <a:r>
              <a:rPr sz="2000" dirty="0">
                <a:latin typeface="Times New Roman"/>
                <a:cs typeface="Times New Roman"/>
              </a:rPr>
              <a:t>ait</a:t>
            </a:r>
            <a:r>
              <a:rPr sz="2000" spc="35" dirty="0">
                <a:latin typeface="Times New Roman"/>
                <a:cs typeface="Times New Roman"/>
              </a:rPr>
              <a:t>  </a:t>
            </a:r>
            <a:r>
              <a:rPr sz="2000" dirty="0">
                <a:latin typeface="Times New Roman"/>
                <a:cs typeface="Times New Roman"/>
              </a:rPr>
              <a:t>Türk</a:t>
            </a:r>
            <a:r>
              <a:rPr sz="2000" spc="45" dirty="0">
                <a:latin typeface="Times New Roman"/>
                <a:cs typeface="Times New Roman"/>
              </a:rPr>
              <a:t>  </a:t>
            </a:r>
            <a:r>
              <a:rPr sz="2000" dirty="0">
                <a:latin typeface="Times New Roman"/>
                <a:cs typeface="Times New Roman"/>
              </a:rPr>
              <a:t>–</a:t>
            </a:r>
            <a:r>
              <a:rPr sz="2000" spc="55" dirty="0">
                <a:latin typeface="Times New Roman"/>
                <a:cs typeface="Times New Roman"/>
              </a:rPr>
              <a:t>  </a:t>
            </a:r>
            <a:r>
              <a:rPr sz="2000" dirty="0">
                <a:latin typeface="Times New Roman"/>
                <a:cs typeface="Times New Roman"/>
              </a:rPr>
              <a:t>İslam</a:t>
            </a:r>
            <a:r>
              <a:rPr sz="2000" spc="30" dirty="0">
                <a:latin typeface="Times New Roman"/>
                <a:cs typeface="Times New Roman"/>
              </a:rPr>
              <a:t>  </a:t>
            </a:r>
            <a:r>
              <a:rPr sz="2000" dirty="0">
                <a:latin typeface="Times New Roman"/>
                <a:cs typeface="Times New Roman"/>
              </a:rPr>
              <a:t>eserleri</a:t>
            </a:r>
            <a:r>
              <a:rPr sz="2000" spc="50" dirty="0">
                <a:latin typeface="Times New Roman"/>
                <a:cs typeface="Times New Roman"/>
              </a:rPr>
              <a:t>  </a:t>
            </a:r>
            <a:r>
              <a:rPr sz="2000" dirty="0">
                <a:latin typeface="Times New Roman"/>
                <a:cs typeface="Times New Roman"/>
              </a:rPr>
              <a:t>ise</a:t>
            </a:r>
            <a:r>
              <a:rPr sz="2000" spc="45" dirty="0">
                <a:latin typeface="Times New Roman"/>
                <a:cs typeface="Times New Roman"/>
              </a:rPr>
              <a:t>  </a:t>
            </a:r>
            <a:r>
              <a:rPr sz="2000" dirty="0">
                <a:latin typeface="Times New Roman"/>
                <a:cs typeface="Times New Roman"/>
              </a:rPr>
              <a:t>önemli</a:t>
            </a:r>
            <a:r>
              <a:rPr sz="2000" spc="50" dirty="0">
                <a:latin typeface="Times New Roman"/>
                <a:cs typeface="Times New Roman"/>
              </a:rPr>
              <a:t>  </a:t>
            </a:r>
            <a:r>
              <a:rPr sz="2000" dirty="0">
                <a:latin typeface="Times New Roman"/>
                <a:cs typeface="Times New Roman"/>
              </a:rPr>
              <a:t>bir</a:t>
            </a:r>
            <a:r>
              <a:rPr sz="2000" spc="50" dirty="0">
                <a:latin typeface="Times New Roman"/>
                <a:cs typeface="Times New Roman"/>
              </a:rPr>
              <a:t>  </a:t>
            </a:r>
            <a:r>
              <a:rPr sz="2000" spc="-25" dirty="0">
                <a:latin typeface="Times New Roman"/>
                <a:cs typeface="Times New Roman"/>
              </a:rPr>
              <a:t>yer </a:t>
            </a:r>
            <a:r>
              <a:rPr sz="2000" spc="-10" dirty="0">
                <a:latin typeface="Times New Roman"/>
                <a:cs typeface="Times New Roman"/>
              </a:rPr>
              <a:t>tutmaktadır.</a:t>
            </a:r>
            <a:endParaRPr sz="2000" dirty="0">
              <a:latin typeface="Times New Roman"/>
              <a:cs typeface="Times New Roman"/>
            </a:endParaRPr>
          </a:p>
        </p:txBody>
      </p:sp>
      <p:pic>
        <p:nvPicPr>
          <p:cNvPr id="4" name="object 4"/>
          <p:cNvPicPr/>
          <p:nvPr/>
        </p:nvPicPr>
        <p:blipFill>
          <a:blip r:embed="rId2" cstate="print"/>
          <a:stretch>
            <a:fillRect/>
          </a:stretch>
        </p:blipFill>
        <p:spPr>
          <a:xfrm>
            <a:off x="7504176" y="2081783"/>
            <a:ext cx="4151376" cy="296875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72" y="292683"/>
            <a:ext cx="8534400" cy="1302972"/>
          </a:xfrm>
          <a:prstGeom prst="rect">
            <a:avLst/>
          </a:prstGeom>
        </p:spPr>
        <p:txBody>
          <a:bodyPr vert="horz" wrap="square" lIns="0" tIns="619811" rIns="0" bIns="0" rtlCol="0">
            <a:spAutoFit/>
          </a:bodyPr>
          <a:lstStyle/>
          <a:p>
            <a:pPr marL="731520">
              <a:lnSpc>
                <a:spcPct val="100000"/>
              </a:lnSpc>
              <a:spcBef>
                <a:spcPts val="90"/>
              </a:spcBef>
            </a:pPr>
            <a:r>
              <a:rPr sz="4400" dirty="0">
                <a:latin typeface="Calibri Light" panose="020F0302020204030204" pitchFamily="34" charset="0"/>
                <a:ea typeface="Calibri Light" panose="020F0302020204030204" pitchFamily="34" charset="0"/>
                <a:cs typeface="Calibri Light" panose="020F0302020204030204" pitchFamily="34" charset="0"/>
              </a:rPr>
              <a:t>DİM</a:t>
            </a:r>
            <a:r>
              <a:rPr sz="4400" spc="-100"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MAĞARASI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1145844" y="2091690"/>
            <a:ext cx="5322570" cy="2376163"/>
          </a:xfrm>
          <a:prstGeom prst="rect">
            <a:avLst/>
          </a:prstGeom>
        </p:spPr>
        <p:txBody>
          <a:bodyPr vert="horz" wrap="square" lIns="0" tIns="48895" rIns="0" bIns="0" rtlCol="0">
            <a:spAutoFit/>
          </a:bodyPr>
          <a:lstStyle/>
          <a:p>
            <a:pPr marL="12700" marR="5080" algn="just">
              <a:lnSpc>
                <a:spcPct val="90000"/>
              </a:lnSpc>
              <a:spcBef>
                <a:spcPts val="385"/>
              </a:spcBef>
              <a:tabLst>
                <a:tab pos="2896235" algn="l"/>
                <a:tab pos="4841875" algn="l"/>
              </a:tabLst>
            </a:pPr>
            <a:r>
              <a:rPr sz="2400" dirty="0">
                <a:latin typeface="Times New Roman"/>
                <a:cs typeface="Times New Roman"/>
              </a:rPr>
              <a:t>Alanya</a:t>
            </a:r>
            <a:r>
              <a:rPr sz="2400" spc="110" dirty="0">
                <a:latin typeface="Times New Roman"/>
                <a:cs typeface="Times New Roman"/>
              </a:rPr>
              <a:t>  </a:t>
            </a:r>
            <a:r>
              <a:rPr sz="2400" dirty="0">
                <a:latin typeface="Times New Roman"/>
                <a:cs typeface="Times New Roman"/>
              </a:rPr>
              <a:t>merkeze</a:t>
            </a:r>
            <a:r>
              <a:rPr sz="2400" spc="114" dirty="0">
                <a:latin typeface="Times New Roman"/>
                <a:cs typeface="Times New Roman"/>
              </a:rPr>
              <a:t>  </a:t>
            </a:r>
            <a:r>
              <a:rPr sz="2400" dirty="0">
                <a:latin typeface="Times New Roman"/>
                <a:cs typeface="Times New Roman"/>
              </a:rPr>
              <a:t>11</a:t>
            </a:r>
            <a:r>
              <a:rPr sz="2400" spc="120" dirty="0">
                <a:latin typeface="Times New Roman"/>
                <a:cs typeface="Times New Roman"/>
              </a:rPr>
              <a:t>  </a:t>
            </a:r>
            <a:r>
              <a:rPr sz="2400" dirty="0">
                <a:latin typeface="Times New Roman"/>
                <a:cs typeface="Times New Roman"/>
              </a:rPr>
              <a:t>km</a:t>
            </a:r>
            <a:r>
              <a:rPr sz="2400" spc="114" dirty="0">
                <a:latin typeface="Times New Roman"/>
                <a:cs typeface="Times New Roman"/>
              </a:rPr>
              <a:t>  </a:t>
            </a:r>
            <a:r>
              <a:rPr sz="2400" dirty="0">
                <a:latin typeface="Times New Roman"/>
                <a:cs typeface="Times New Roman"/>
              </a:rPr>
              <a:t>uzaklıkta</a:t>
            </a:r>
            <a:r>
              <a:rPr sz="2400" spc="120" dirty="0">
                <a:latin typeface="Times New Roman"/>
                <a:cs typeface="Times New Roman"/>
              </a:rPr>
              <a:t>  </a:t>
            </a:r>
            <a:r>
              <a:rPr sz="2400" spc="-10" dirty="0">
                <a:latin typeface="Times New Roman"/>
                <a:cs typeface="Times New Roman"/>
              </a:rPr>
              <a:t>deniz </a:t>
            </a:r>
            <a:r>
              <a:rPr sz="2400" dirty="0">
                <a:latin typeface="Times New Roman"/>
                <a:cs typeface="Times New Roman"/>
              </a:rPr>
              <a:t>seviyesinden</a:t>
            </a:r>
            <a:r>
              <a:rPr sz="2400" spc="465" dirty="0">
                <a:latin typeface="Times New Roman"/>
                <a:cs typeface="Times New Roman"/>
              </a:rPr>
              <a:t>  </a:t>
            </a:r>
            <a:r>
              <a:rPr sz="2400" dirty="0">
                <a:latin typeface="Times New Roman"/>
                <a:cs typeface="Times New Roman"/>
              </a:rPr>
              <a:t>232</a:t>
            </a:r>
            <a:r>
              <a:rPr sz="2400" spc="480" dirty="0">
                <a:latin typeface="Times New Roman"/>
                <a:cs typeface="Times New Roman"/>
              </a:rPr>
              <a:t>  </a:t>
            </a:r>
            <a:r>
              <a:rPr sz="2400" dirty="0">
                <a:latin typeface="Times New Roman"/>
                <a:cs typeface="Times New Roman"/>
              </a:rPr>
              <a:t>m</a:t>
            </a:r>
            <a:r>
              <a:rPr sz="2400" spc="470" dirty="0">
                <a:latin typeface="Times New Roman"/>
                <a:cs typeface="Times New Roman"/>
              </a:rPr>
              <a:t>  </a:t>
            </a:r>
            <a:r>
              <a:rPr sz="2400" dirty="0">
                <a:latin typeface="Times New Roman"/>
                <a:cs typeface="Times New Roman"/>
              </a:rPr>
              <a:t>yükseklikte</a:t>
            </a:r>
            <a:r>
              <a:rPr sz="2400" spc="459" dirty="0">
                <a:latin typeface="Times New Roman"/>
                <a:cs typeface="Times New Roman"/>
              </a:rPr>
              <a:t>  </a:t>
            </a:r>
            <a:r>
              <a:rPr sz="2400" spc="-20" dirty="0">
                <a:latin typeface="Times New Roman"/>
                <a:cs typeface="Times New Roman"/>
              </a:rPr>
              <a:t>olan </a:t>
            </a:r>
            <a:r>
              <a:rPr sz="2400" dirty="0">
                <a:latin typeface="Times New Roman"/>
                <a:cs typeface="Times New Roman"/>
              </a:rPr>
              <a:t>mağara</a:t>
            </a:r>
            <a:r>
              <a:rPr sz="2400" spc="415" dirty="0">
                <a:latin typeface="Times New Roman"/>
                <a:cs typeface="Times New Roman"/>
              </a:rPr>
              <a:t>   </a:t>
            </a:r>
            <a:r>
              <a:rPr sz="2400" dirty="0">
                <a:latin typeface="Times New Roman"/>
                <a:cs typeface="Times New Roman"/>
              </a:rPr>
              <a:t>Cebeli</a:t>
            </a:r>
            <a:r>
              <a:rPr sz="2400" spc="425" dirty="0">
                <a:latin typeface="Times New Roman"/>
                <a:cs typeface="Times New Roman"/>
              </a:rPr>
              <a:t>   </a:t>
            </a:r>
            <a:r>
              <a:rPr sz="2400" dirty="0">
                <a:latin typeface="Times New Roman"/>
                <a:cs typeface="Times New Roman"/>
              </a:rPr>
              <a:t>Reis</a:t>
            </a:r>
            <a:r>
              <a:rPr sz="2400" spc="420" dirty="0">
                <a:latin typeface="Times New Roman"/>
                <a:cs typeface="Times New Roman"/>
              </a:rPr>
              <a:t>   </a:t>
            </a:r>
            <a:r>
              <a:rPr sz="2400" dirty="0">
                <a:latin typeface="Times New Roman"/>
                <a:cs typeface="Times New Roman"/>
              </a:rPr>
              <a:t>Dağı'nın</a:t>
            </a:r>
            <a:r>
              <a:rPr sz="2400" spc="425" dirty="0">
                <a:latin typeface="Times New Roman"/>
                <a:cs typeface="Times New Roman"/>
              </a:rPr>
              <a:t>   </a:t>
            </a:r>
            <a:r>
              <a:rPr sz="2400" spc="-20" dirty="0" err="1">
                <a:latin typeface="Times New Roman"/>
                <a:cs typeface="Times New Roman"/>
              </a:rPr>
              <a:t>batı</a:t>
            </a:r>
            <a:r>
              <a:rPr sz="2400" spc="-20" dirty="0">
                <a:latin typeface="Times New Roman"/>
                <a:cs typeface="Times New Roman"/>
              </a:rPr>
              <a:t> </a:t>
            </a:r>
            <a:r>
              <a:rPr sz="2400" spc="-10" dirty="0" err="1">
                <a:latin typeface="Times New Roman"/>
                <a:cs typeface="Times New Roman"/>
              </a:rPr>
              <a:t>yamacında</a:t>
            </a:r>
            <a:r>
              <a:rPr lang="tr-TR" sz="2400" spc="-10" dirty="0">
                <a:latin typeface="Times New Roman"/>
                <a:cs typeface="Times New Roman"/>
              </a:rPr>
              <a:t> </a:t>
            </a:r>
            <a:r>
              <a:rPr sz="2400" spc="-25" dirty="0" err="1">
                <a:latin typeface="Times New Roman"/>
                <a:cs typeface="Times New Roman"/>
              </a:rPr>
              <a:t>yer</a:t>
            </a:r>
            <a:r>
              <a:rPr lang="tr-TR" sz="2400" spc="-25" dirty="0">
                <a:latin typeface="Times New Roman"/>
                <a:cs typeface="Times New Roman"/>
              </a:rPr>
              <a:t> </a:t>
            </a:r>
            <a:r>
              <a:rPr sz="2400" spc="-35" dirty="0" err="1">
                <a:latin typeface="Times New Roman"/>
                <a:cs typeface="Times New Roman"/>
              </a:rPr>
              <a:t>alır</a:t>
            </a:r>
            <a:r>
              <a:rPr sz="2400" spc="-35" dirty="0">
                <a:latin typeface="Times New Roman"/>
                <a:cs typeface="Times New Roman"/>
              </a:rPr>
              <a:t>. </a:t>
            </a:r>
            <a:r>
              <a:rPr sz="2400" dirty="0">
                <a:latin typeface="Times New Roman"/>
                <a:cs typeface="Times New Roman"/>
              </a:rPr>
              <a:t>Dim</a:t>
            </a:r>
            <a:r>
              <a:rPr sz="2400" spc="130" dirty="0">
                <a:latin typeface="Times New Roman"/>
                <a:cs typeface="Times New Roman"/>
              </a:rPr>
              <a:t> </a:t>
            </a:r>
            <a:r>
              <a:rPr sz="2400" dirty="0">
                <a:latin typeface="Times New Roman"/>
                <a:cs typeface="Times New Roman"/>
              </a:rPr>
              <a:t>Mağarası</a:t>
            </a:r>
            <a:r>
              <a:rPr sz="2400" spc="130" dirty="0">
                <a:latin typeface="Times New Roman"/>
                <a:cs typeface="Times New Roman"/>
              </a:rPr>
              <a:t> </a:t>
            </a:r>
            <a:r>
              <a:rPr sz="2400" dirty="0">
                <a:latin typeface="Times New Roman"/>
                <a:cs typeface="Times New Roman"/>
              </a:rPr>
              <a:t>360</a:t>
            </a:r>
            <a:r>
              <a:rPr sz="2400" spc="160" dirty="0">
                <a:latin typeface="Times New Roman"/>
                <a:cs typeface="Times New Roman"/>
              </a:rPr>
              <a:t> </a:t>
            </a:r>
            <a:r>
              <a:rPr sz="2400" dirty="0">
                <a:latin typeface="Times New Roman"/>
                <a:cs typeface="Times New Roman"/>
              </a:rPr>
              <a:t>m</a:t>
            </a:r>
            <a:r>
              <a:rPr sz="2400" spc="140" dirty="0">
                <a:latin typeface="Times New Roman"/>
                <a:cs typeface="Times New Roman"/>
              </a:rPr>
              <a:t> </a:t>
            </a:r>
            <a:r>
              <a:rPr sz="2400" dirty="0">
                <a:latin typeface="Times New Roman"/>
                <a:cs typeface="Times New Roman"/>
              </a:rPr>
              <a:t>uzunluğundadır</a:t>
            </a:r>
            <a:r>
              <a:rPr sz="2400" spc="140" dirty="0">
                <a:latin typeface="Times New Roman"/>
                <a:cs typeface="Times New Roman"/>
              </a:rPr>
              <a:t> </a:t>
            </a:r>
            <a:r>
              <a:rPr sz="2400" dirty="0">
                <a:latin typeface="Times New Roman"/>
                <a:cs typeface="Times New Roman"/>
              </a:rPr>
              <a:t>ve</a:t>
            </a:r>
            <a:r>
              <a:rPr sz="2400" spc="130" dirty="0">
                <a:latin typeface="Times New Roman"/>
                <a:cs typeface="Times New Roman"/>
              </a:rPr>
              <a:t> </a:t>
            </a:r>
            <a:r>
              <a:rPr sz="2400" spc="-50" dirty="0">
                <a:latin typeface="Times New Roman"/>
                <a:cs typeface="Times New Roman"/>
              </a:rPr>
              <a:t>4 </a:t>
            </a:r>
            <a:r>
              <a:rPr sz="2400" dirty="0">
                <a:latin typeface="Times New Roman"/>
                <a:cs typeface="Times New Roman"/>
              </a:rPr>
              <a:t>galeriden</a:t>
            </a:r>
            <a:r>
              <a:rPr sz="2400" spc="220" dirty="0">
                <a:latin typeface="Times New Roman"/>
                <a:cs typeface="Times New Roman"/>
              </a:rPr>
              <a:t>  </a:t>
            </a:r>
            <a:r>
              <a:rPr sz="2400" dirty="0">
                <a:latin typeface="Times New Roman"/>
                <a:cs typeface="Times New Roman"/>
              </a:rPr>
              <a:t>oluşur.</a:t>
            </a:r>
            <a:r>
              <a:rPr sz="2400" spc="210" dirty="0">
                <a:latin typeface="Times New Roman"/>
                <a:cs typeface="Times New Roman"/>
              </a:rPr>
              <a:t>  </a:t>
            </a:r>
            <a:r>
              <a:rPr sz="2400" dirty="0">
                <a:latin typeface="Times New Roman"/>
                <a:cs typeface="Times New Roman"/>
              </a:rPr>
              <a:t>Mağara</a:t>
            </a:r>
            <a:r>
              <a:rPr sz="2400" spc="204" dirty="0">
                <a:latin typeface="Times New Roman"/>
                <a:cs typeface="Times New Roman"/>
              </a:rPr>
              <a:t>  </a:t>
            </a:r>
            <a:r>
              <a:rPr sz="2400" dirty="0">
                <a:latin typeface="Times New Roman"/>
                <a:cs typeface="Times New Roman"/>
              </a:rPr>
              <a:t>içinde</a:t>
            </a:r>
            <a:r>
              <a:rPr sz="2400" spc="204" dirty="0">
                <a:latin typeface="Times New Roman"/>
                <a:cs typeface="Times New Roman"/>
              </a:rPr>
              <a:t>  </a:t>
            </a:r>
            <a:r>
              <a:rPr sz="2400" spc="-10" dirty="0">
                <a:latin typeface="Times New Roman"/>
                <a:cs typeface="Times New Roman"/>
              </a:rPr>
              <a:t>zengin </a:t>
            </a:r>
            <a:r>
              <a:rPr sz="2400" dirty="0">
                <a:latin typeface="Times New Roman"/>
                <a:cs typeface="Times New Roman"/>
              </a:rPr>
              <a:t>sarkıt,</a:t>
            </a:r>
            <a:r>
              <a:rPr sz="2400" spc="5" dirty="0">
                <a:latin typeface="Times New Roman"/>
                <a:cs typeface="Times New Roman"/>
              </a:rPr>
              <a:t>  </a:t>
            </a:r>
            <a:r>
              <a:rPr sz="2400" dirty="0">
                <a:latin typeface="Times New Roman"/>
                <a:cs typeface="Times New Roman"/>
              </a:rPr>
              <a:t>dikit</a:t>
            </a:r>
            <a:r>
              <a:rPr sz="2400" spc="20" dirty="0">
                <a:latin typeface="Times New Roman"/>
                <a:cs typeface="Times New Roman"/>
              </a:rPr>
              <a:t>  </a:t>
            </a:r>
            <a:r>
              <a:rPr sz="2400" dirty="0">
                <a:latin typeface="Times New Roman"/>
                <a:cs typeface="Times New Roman"/>
              </a:rPr>
              <a:t>ve</a:t>
            </a:r>
            <a:r>
              <a:rPr sz="2400" spc="10" dirty="0">
                <a:latin typeface="Times New Roman"/>
                <a:cs typeface="Times New Roman"/>
              </a:rPr>
              <a:t>  </a:t>
            </a:r>
            <a:r>
              <a:rPr sz="2400" dirty="0">
                <a:latin typeface="Times New Roman"/>
                <a:cs typeface="Times New Roman"/>
              </a:rPr>
              <a:t>travertenlerden</a:t>
            </a:r>
            <a:r>
              <a:rPr sz="2400" spc="20" dirty="0">
                <a:latin typeface="Times New Roman"/>
                <a:cs typeface="Times New Roman"/>
              </a:rPr>
              <a:t>  </a:t>
            </a:r>
            <a:r>
              <a:rPr sz="2400" spc="-10" dirty="0">
                <a:latin typeface="Times New Roman"/>
                <a:cs typeface="Times New Roman"/>
              </a:rPr>
              <a:t>oluşumlar vardır.</a:t>
            </a:r>
            <a:endParaRPr sz="2400" dirty="0">
              <a:latin typeface="Times New Roman"/>
              <a:cs typeface="Times New Roman"/>
            </a:endParaRPr>
          </a:p>
        </p:txBody>
      </p:sp>
      <p:pic>
        <p:nvPicPr>
          <p:cNvPr id="4" name="object 4"/>
          <p:cNvPicPr/>
          <p:nvPr/>
        </p:nvPicPr>
        <p:blipFill>
          <a:blip r:embed="rId2" cstate="print"/>
          <a:stretch>
            <a:fillRect/>
          </a:stretch>
        </p:blipFill>
        <p:spPr>
          <a:xfrm>
            <a:off x="6897623" y="2103120"/>
            <a:ext cx="4523232" cy="315163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3373" y="861136"/>
            <a:ext cx="2545715" cy="695325"/>
          </a:xfrm>
          <a:prstGeom prst="rect">
            <a:avLst/>
          </a:prstGeom>
        </p:spPr>
        <p:txBody>
          <a:bodyPr vert="horz" wrap="square" lIns="0" tIns="12065" rIns="0" bIns="0" rtlCol="0">
            <a:spAutoFit/>
          </a:bodyPr>
          <a:lstStyle/>
          <a:p>
            <a:pPr marL="12700">
              <a:lnSpc>
                <a:spcPct val="100000"/>
              </a:lnSpc>
              <a:spcBef>
                <a:spcPts val="95"/>
              </a:spcBef>
            </a:pPr>
            <a:r>
              <a:rPr sz="4400" spc="-60" dirty="0">
                <a:latin typeface="Calibri Light" panose="020F0302020204030204" pitchFamily="34" charset="0"/>
                <a:ea typeface="Calibri Light" panose="020F0302020204030204" pitchFamily="34" charset="0"/>
                <a:cs typeface="Calibri Light" panose="020F0302020204030204" pitchFamily="34" charset="0"/>
              </a:rPr>
              <a:t>DİM</a:t>
            </a:r>
            <a:r>
              <a:rPr lang="tr-TR" sz="4400" spc="-60" dirty="0">
                <a:latin typeface="Calibri Light" panose="020F0302020204030204" pitchFamily="34" charset="0"/>
                <a:ea typeface="Calibri Light" panose="020F0302020204030204" pitchFamily="34" charset="0"/>
                <a:cs typeface="Calibri Light" panose="020F0302020204030204" pitchFamily="34" charset="0"/>
              </a:rPr>
              <a:t> </a:t>
            </a:r>
            <a:r>
              <a:rPr sz="4400" spc="-60" dirty="0">
                <a:latin typeface="Calibri Light" panose="020F0302020204030204" pitchFamily="34" charset="0"/>
                <a:ea typeface="Calibri Light" panose="020F0302020204030204" pitchFamily="34" charset="0"/>
                <a:cs typeface="Calibri Light" panose="020F0302020204030204" pitchFamily="34" charset="0"/>
              </a:rPr>
              <a:t>ÇAYI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1033373" y="1971929"/>
            <a:ext cx="5339715" cy="1123315"/>
          </a:xfrm>
          <a:prstGeom prst="rect">
            <a:avLst/>
          </a:prstGeom>
        </p:spPr>
        <p:txBody>
          <a:bodyPr vert="horz" wrap="square" lIns="0" tIns="12700" rIns="0" bIns="0" rtlCol="0">
            <a:spAutoFit/>
          </a:bodyPr>
          <a:lstStyle/>
          <a:p>
            <a:pPr marL="12700" marR="5080">
              <a:lnSpc>
                <a:spcPct val="150100"/>
              </a:lnSpc>
              <a:spcBef>
                <a:spcPts val="100"/>
              </a:spcBef>
              <a:tabLst>
                <a:tab pos="802005" algn="l"/>
                <a:tab pos="1336040" algn="l"/>
                <a:tab pos="1622425" algn="l"/>
                <a:tab pos="2750185" algn="l"/>
                <a:tab pos="3003550" algn="l"/>
                <a:tab pos="3591560" algn="l"/>
                <a:tab pos="3701415" algn="l"/>
                <a:tab pos="4749800" algn="l"/>
                <a:tab pos="5173980" algn="l"/>
              </a:tabLst>
            </a:pPr>
            <a:r>
              <a:rPr sz="2400" spc="-25" dirty="0">
                <a:latin typeface="Times New Roman"/>
                <a:cs typeface="Times New Roman"/>
              </a:rPr>
              <a:t>Dim</a:t>
            </a:r>
            <a:r>
              <a:rPr sz="2400" dirty="0">
                <a:latin typeface="Times New Roman"/>
                <a:cs typeface="Times New Roman"/>
              </a:rPr>
              <a:t>	</a:t>
            </a:r>
            <a:r>
              <a:rPr sz="2400" spc="-20" dirty="0">
                <a:latin typeface="Times New Roman"/>
                <a:cs typeface="Times New Roman"/>
              </a:rPr>
              <a:t>Çayı</a:t>
            </a:r>
            <a:r>
              <a:rPr sz="2400" dirty="0">
                <a:latin typeface="Times New Roman"/>
                <a:cs typeface="Times New Roman"/>
              </a:rPr>
              <a:t>	</a:t>
            </a:r>
            <a:r>
              <a:rPr sz="2400" spc="-10" dirty="0">
                <a:latin typeface="Times New Roman"/>
                <a:cs typeface="Times New Roman"/>
              </a:rPr>
              <a:t>Alanya</a:t>
            </a:r>
            <a:r>
              <a:rPr sz="2400" dirty="0">
                <a:latin typeface="Times New Roman"/>
                <a:cs typeface="Times New Roman"/>
              </a:rPr>
              <a:t>	</a:t>
            </a:r>
            <a:r>
              <a:rPr sz="2400" spc="-10" dirty="0">
                <a:latin typeface="Times New Roman"/>
                <a:cs typeface="Times New Roman"/>
              </a:rPr>
              <a:t>şehir</a:t>
            </a:r>
            <a:r>
              <a:rPr sz="2400" dirty="0">
                <a:latin typeface="Times New Roman"/>
                <a:cs typeface="Times New Roman"/>
              </a:rPr>
              <a:t>	</a:t>
            </a:r>
            <a:r>
              <a:rPr sz="2400" spc="-10" dirty="0">
                <a:latin typeface="Times New Roman"/>
                <a:cs typeface="Times New Roman"/>
              </a:rPr>
              <a:t>merkezden</a:t>
            </a:r>
            <a:r>
              <a:rPr sz="2400" dirty="0">
                <a:latin typeface="Times New Roman"/>
                <a:cs typeface="Times New Roman"/>
              </a:rPr>
              <a:t>	</a:t>
            </a:r>
            <a:r>
              <a:rPr sz="2400" spc="-50" dirty="0">
                <a:latin typeface="Times New Roman"/>
                <a:cs typeface="Times New Roman"/>
              </a:rPr>
              <a:t>6 </a:t>
            </a:r>
            <a:r>
              <a:rPr sz="2400" spc="-10" dirty="0">
                <a:latin typeface="Times New Roman"/>
                <a:cs typeface="Times New Roman"/>
              </a:rPr>
              <a:t>kilometre</a:t>
            </a:r>
            <a:r>
              <a:rPr sz="2400" dirty="0">
                <a:latin typeface="Times New Roman"/>
                <a:cs typeface="Times New Roman"/>
              </a:rPr>
              <a:t>	</a:t>
            </a:r>
            <a:r>
              <a:rPr sz="2400" spc="-10" dirty="0">
                <a:latin typeface="Times New Roman"/>
                <a:cs typeface="Times New Roman"/>
              </a:rPr>
              <a:t>uzaklıktadır.</a:t>
            </a:r>
            <a:r>
              <a:rPr sz="2400" dirty="0">
                <a:latin typeface="Times New Roman"/>
                <a:cs typeface="Times New Roman"/>
              </a:rPr>
              <a:t>	</a:t>
            </a:r>
            <a:r>
              <a:rPr sz="2400" spc="-25" dirty="0">
                <a:latin typeface="Times New Roman"/>
                <a:cs typeface="Times New Roman"/>
              </a:rPr>
              <a:t>Dim</a:t>
            </a:r>
            <a:r>
              <a:rPr sz="2400" dirty="0">
                <a:latin typeface="Times New Roman"/>
                <a:cs typeface="Times New Roman"/>
              </a:rPr>
              <a:t>		</a:t>
            </a:r>
            <a:r>
              <a:rPr sz="2400" spc="-10" dirty="0">
                <a:latin typeface="Times New Roman"/>
                <a:cs typeface="Times New Roman"/>
              </a:rPr>
              <a:t>çayının</a:t>
            </a:r>
            <a:r>
              <a:rPr sz="2400" dirty="0">
                <a:latin typeface="Times New Roman"/>
                <a:cs typeface="Times New Roman"/>
              </a:rPr>
              <a:t>	</a:t>
            </a:r>
            <a:r>
              <a:rPr sz="2400" spc="-20" dirty="0">
                <a:latin typeface="Times New Roman"/>
                <a:cs typeface="Times New Roman"/>
              </a:rPr>
              <a:t>suyu</a:t>
            </a:r>
            <a:endParaRPr sz="2400" dirty="0">
              <a:latin typeface="Times New Roman"/>
              <a:cs typeface="Times New Roman"/>
            </a:endParaRPr>
          </a:p>
        </p:txBody>
      </p:sp>
      <p:sp>
        <p:nvSpPr>
          <p:cNvPr id="4" name="object 4"/>
          <p:cNvSpPr txBox="1"/>
          <p:nvPr/>
        </p:nvSpPr>
        <p:spPr>
          <a:xfrm>
            <a:off x="1033373" y="3070585"/>
            <a:ext cx="1476375" cy="1122680"/>
          </a:xfrm>
          <a:prstGeom prst="rect">
            <a:avLst/>
          </a:prstGeom>
        </p:spPr>
        <p:txBody>
          <a:bodyPr vert="horz" wrap="square" lIns="0" tIns="12065" rIns="0" bIns="0" rtlCol="0">
            <a:spAutoFit/>
          </a:bodyPr>
          <a:lstStyle/>
          <a:p>
            <a:pPr marL="12700" marR="5080">
              <a:lnSpc>
                <a:spcPct val="150000"/>
              </a:lnSpc>
              <a:spcBef>
                <a:spcPts val="95"/>
              </a:spcBef>
              <a:tabLst>
                <a:tab pos="810895" algn="l"/>
              </a:tabLst>
            </a:pPr>
            <a:r>
              <a:rPr sz="2400" spc="-25" dirty="0">
                <a:latin typeface="Times New Roman"/>
                <a:cs typeface="Times New Roman"/>
              </a:rPr>
              <a:t>yaz</a:t>
            </a:r>
            <a:r>
              <a:rPr sz="2400" dirty="0">
                <a:latin typeface="Times New Roman"/>
                <a:cs typeface="Times New Roman"/>
              </a:rPr>
              <a:t>	</a:t>
            </a:r>
            <a:r>
              <a:rPr sz="2400" spc="-25" dirty="0">
                <a:latin typeface="Times New Roman"/>
                <a:cs typeface="Times New Roman"/>
              </a:rPr>
              <a:t>kış Toroslardan</a:t>
            </a:r>
            <a:endParaRPr sz="2400">
              <a:latin typeface="Times New Roman"/>
              <a:cs typeface="Times New Roman"/>
            </a:endParaRPr>
          </a:p>
        </p:txBody>
      </p:sp>
      <p:sp>
        <p:nvSpPr>
          <p:cNvPr id="5" name="object 5"/>
          <p:cNvSpPr txBox="1"/>
          <p:nvPr/>
        </p:nvSpPr>
        <p:spPr>
          <a:xfrm>
            <a:off x="2567177" y="3070585"/>
            <a:ext cx="1028700" cy="1122680"/>
          </a:xfrm>
          <a:prstGeom prst="rect">
            <a:avLst/>
          </a:prstGeom>
        </p:spPr>
        <p:txBody>
          <a:bodyPr vert="horz" wrap="square" lIns="0" tIns="194945" rIns="0" bIns="0" rtlCol="0">
            <a:spAutoFit/>
          </a:bodyPr>
          <a:lstStyle/>
          <a:p>
            <a:pPr marL="12700">
              <a:lnSpc>
                <a:spcPct val="100000"/>
              </a:lnSpc>
              <a:spcBef>
                <a:spcPts val="1535"/>
              </a:spcBef>
            </a:pPr>
            <a:r>
              <a:rPr sz="2400" spc="-10" dirty="0">
                <a:latin typeface="Times New Roman"/>
                <a:cs typeface="Times New Roman"/>
              </a:rPr>
              <a:t>soğuk</a:t>
            </a:r>
            <a:endParaRPr sz="2400">
              <a:latin typeface="Times New Roman"/>
              <a:cs typeface="Times New Roman"/>
            </a:endParaRPr>
          </a:p>
          <a:p>
            <a:pPr marL="271780">
              <a:lnSpc>
                <a:spcPct val="100000"/>
              </a:lnSpc>
              <a:spcBef>
                <a:spcPts val="1440"/>
              </a:spcBef>
            </a:pPr>
            <a:r>
              <a:rPr sz="2400" spc="-10" dirty="0">
                <a:latin typeface="Times New Roman"/>
                <a:cs typeface="Times New Roman"/>
              </a:rPr>
              <a:t>doğan</a:t>
            </a:r>
            <a:endParaRPr sz="2400">
              <a:latin typeface="Times New Roman"/>
              <a:cs typeface="Times New Roman"/>
            </a:endParaRPr>
          </a:p>
        </p:txBody>
      </p:sp>
      <p:sp>
        <p:nvSpPr>
          <p:cNvPr id="6" name="object 6"/>
          <p:cNvSpPr txBox="1"/>
          <p:nvPr/>
        </p:nvSpPr>
        <p:spPr>
          <a:xfrm>
            <a:off x="3673855" y="3070585"/>
            <a:ext cx="2702560" cy="1122680"/>
          </a:xfrm>
          <a:prstGeom prst="rect">
            <a:avLst/>
          </a:prstGeom>
        </p:spPr>
        <p:txBody>
          <a:bodyPr vert="horz" wrap="square" lIns="0" tIns="12065" rIns="0" bIns="0" rtlCol="0">
            <a:spAutoFit/>
          </a:bodyPr>
          <a:lstStyle/>
          <a:p>
            <a:pPr marL="256540" marR="5080" indent="-243840">
              <a:lnSpc>
                <a:spcPct val="150000"/>
              </a:lnSpc>
              <a:spcBef>
                <a:spcPts val="95"/>
              </a:spcBef>
              <a:tabLst>
                <a:tab pos="1027430" algn="l"/>
                <a:tab pos="1204595" algn="l"/>
                <a:tab pos="1887220" algn="l"/>
                <a:tab pos="2384425" algn="l"/>
              </a:tabLst>
            </a:pPr>
            <a:r>
              <a:rPr sz="2400" spc="-10" dirty="0">
                <a:latin typeface="Times New Roman"/>
                <a:cs typeface="Times New Roman"/>
              </a:rPr>
              <a:t>olması</a:t>
            </a:r>
            <a:r>
              <a:rPr sz="2400" dirty="0">
                <a:latin typeface="Times New Roman"/>
                <a:cs typeface="Times New Roman"/>
              </a:rPr>
              <a:t>		</a:t>
            </a:r>
            <a:r>
              <a:rPr sz="2400" spc="-25" dirty="0">
                <a:latin typeface="Times New Roman"/>
                <a:cs typeface="Times New Roman"/>
              </a:rPr>
              <a:t>ile</a:t>
            </a:r>
            <a:r>
              <a:rPr sz="2400" dirty="0">
                <a:latin typeface="Times New Roman"/>
                <a:cs typeface="Times New Roman"/>
              </a:rPr>
              <a:t>	</a:t>
            </a:r>
            <a:r>
              <a:rPr sz="2400" spc="-30" dirty="0">
                <a:latin typeface="Times New Roman"/>
                <a:cs typeface="Times New Roman"/>
              </a:rPr>
              <a:t>bilinir. </a:t>
            </a:r>
            <a:r>
              <a:rPr sz="2400" spc="-25" dirty="0">
                <a:latin typeface="Times New Roman"/>
                <a:cs typeface="Times New Roman"/>
              </a:rPr>
              <a:t>çay</a:t>
            </a:r>
            <a:r>
              <a:rPr sz="2400" dirty="0">
                <a:latin typeface="Times New Roman"/>
                <a:cs typeface="Times New Roman"/>
              </a:rPr>
              <a:t>	</a:t>
            </a:r>
            <a:r>
              <a:rPr sz="2400" spc="-10" dirty="0">
                <a:latin typeface="Times New Roman"/>
                <a:cs typeface="Times New Roman"/>
              </a:rPr>
              <a:t>yaklaşık</a:t>
            </a:r>
            <a:r>
              <a:rPr sz="2400" dirty="0">
                <a:latin typeface="Times New Roman"/>
                <a:cs typeface="Times New Roman"/>
              </a:rPr>
              <a:t>	</a:t>
            </a:r>
            <a:r>
              <a:rPr sz="2400" spc="-25" dirty="0">
                <a:latin typeface="Times New Roman"/>
                <a:cs typeface="Times New Roman"/>
              </a:rPr>
              <a:t>60</a:t>
            </a:r>
            <a:endParaRPr sz="2400">
              <a:latin typeface="Times New Roman"/>
              <a:cs typeface="Times New Roman"/>
            </a:endParaRPr>
          </a:p>
        </p:txBody>
      </p:sp>
      <p:sp>
        <p:nvSpPr>
          <p:cNvPr id="7" name="object 7"/>
          <p:cNvSpPr txBox="1"/>
          <p:nvPr/>
        </p:nvSpPr>
        <p:spPr>
          <a:xfrm>
            <a:off x="1033373" y="4167439"/>
            <a:ext cx="5340985" cy="2221230"/>
          </a:xfrm>
          <a:prstGeom prst="rect">
            <a:avLst/>
          </a:prstGeom>
        </p:spPr>
        <p:txBody>
          <a:bodyPr vert="horz" wrap="square" lIns="0" tIns="12065" rIns="0" bIns="0" rtlCol="0">
            <a:spAutoFit/>
          </a:bodyPr>
          <a:lstStyle/>
          <a:p>
            <a:pPr marL="12700" marR="5080">
              <a:lnSpc>
                <a:spcPct val="150100"/>
              </a:lnSpc>
              <a:spcBef>
                <a:spcPts val="95"/>
              </a:spcBef>
            </a:pPr>
            <a:r>
              <a:rPr sz="2400" dirty="0">
                <a:latin typeface="Times New Roman"/>
                <a:cs typeface="Times New Roman"/>
              </a:rPr>
              <a:t>kilometrelik</a:t>
            </a:r>
            <a:r>
              <a:rPr sz="2400" spc="10" dirty="0">
                <a:latin typeface="Times New Roman"/>
                <a:cs typeface="Times New Roman"/>
              </a:rPr>
              <a:t>  </a:t>
            </a:r>
            <a:r>
              <a:rPr sz="2400" dirty="0">
                <a:latin typeface="Times New Roman"/>
                <a:cs typeface="Times New Roman"/>
              </a:rPr>
              <a:t>bir</a:t>
            </a:r>
            <a:r>
              <a:rPr sz="2400" spc="25" dirty="0">
                <a:latin typeface="Times New Roman"/>
                <a:cs typeface="Times New Roman"/>
              </a:rPr>
              <a:t>  </a:t>
            </a:r>
            <a:r>
              <a:rPr sz="2400" dirty="0">
                <a:latin typeface="Times New Roman"/>
                <a:cs typeface="Times New Roman"/>
              </a:rPr>
              <a:t>seyir</a:t>
            </a:r>
            <a:r>
              <a:rPr sz="2400" spc="25" dirty="0">
                <a:latin typeface="Times New Roman"/>
                <a:cs typeface="Times New Roman"/>
              </a:rPr>
              <a:t>  </a:t>
            </a:r>
            <a:r>
              <a:rPr sz="2400" dirty="0">
                <a:latin typeface="Times New Roman"/>
                <a:cs typeface="Times New Roman"/>
              </a:rPr>
              <a:t>izler.</a:t>
            </a:r>
            <a:r>
              <a:rPr sz="2400" spc="30" dirty="0">
                <a:latin typeface="Times New Roman"/>
                <a:cs typeface="Times New Roman"/>
              </a:rPr>
              <a:t>  </a:t>
            </a:r>
            <a:r>
              <a:rPr sz="2400" dirty="0">
                <a:latin typeface="Times New Roman"/>
                <a:cs typeface="Times New Roman"/>
              </a:rPr>
              <a:t>Baraja</a:t>
            </a:r>
            <a:r>
              <a:rPr sz="2400" spc="25" dirty="0">
                <a:latin typeface="Times New Roman"/>
                <a:cs typeface="Times New Roman"/>
              </a:rPr>
              <a:t>  </a:t>
            </a:r>
            <a:r>
              <a:rPr sz="2400" spc="-10" dirty="0">
                <a:latin typeface="Times New Roman"/>
                <a:cs typeface="Times New Roman"/>
              </a:rPr>
              <a:t>kadar </a:t>
            </a:r>
            <a:r>
              <a:rPr sz="2400" dirty="0">
                <a:latin typeface="Times New Roman"/>
                <a:cs typeface="Times New Roman"/>
              </a:rPr>
              <a:t>çay</a:t>
            </a:r>
            <a:r>
              <a:rPr sz="2400" spc="475" dirty="0">
                <a:latin typeface="Times New Roman"/>
                <a:cs typeface="Times New Roman"/>
              </a:rPr>
              <a:t>   </a:t>
            </a:r>
            <a:r>
              <a:rPr sz="2400" dirty="0">
                <a:latin typeface="Times New Roman"/>
                <a:cs typeface="Times New Roman"/>
              </a:rPr>
              <a:t>boyunca</a:t>
            </a:r>
            <a:r>
              <a:rPr sz="2400" spc="500" dirty="0">
                <a:latin typeface="Times New Roman"/>
                <a:cs typeface="Times New Roman"/>
              </a:rPr>
              <a:t>   </a:t>
            </a:r>
            <a:r>
              <a:rPr sz="2400" dirty="0">
                <a:latin typeface="Times New Roman"/>
                <a:cs typeface="Times New Roman"/>
              </a:rPr>
              <a:t>paralel</a:t>
            </a:r>
            <a:r>
              <a:rPr sz="2400" spc="505" dirty="0">
                <a:latin typeface="Times New Roman"/>
                <a:cs typeface="Times New Roman"/>
              </a:rPr>
              <a:t>   </a:t>
            </a:r>
            <a:r>
              <a:rPr sz="2400" dirty="0">
                <a:latin typeface="Times New Roman"/>
                <a:cs typeface="Times New Roman"/>
              </a:rPr>
              <a:t>giden</a:t>
            </a:r>
            <a:r>
              <a:rPr sz="2400" spc="509" dirty="0">
                <a:latin typeface="Times New Roman"/>
                <a:cs typeface="Times New Roman"/>
              </a:rPr>
              <a:t>   </a:t>
            </a:r>
            <a:r>
              <a:rPr sz="2400" spc="-10" dirty="0">
                <a:latin typeface="Times New Roman"/>
                <a:cs typeface="Times New Roman"/>
              </a:rPr>
              <a:t>yolda </a:t>
            </a:r>
            <a:r>
              <a:rPr sz="2400" dirty="0">
                <a:latin typeface="Times New Roman"/>
                <a:cs typeface="Times New Roman"/>
              </a:rPr>
              <a:t>çay</a:t>
            </a:r>
            <a:r>
              <a:rPr sz="2400" spc="450" dirty="0">
                <a:latin typeface="Times New Roman"/>
                <a:cs typeface="Times New Roman"/>
              </a:rPr>
              <a:t> </a:t>
            </a:r>
            <a:r>
              <a:rPr sz="2400" dirty="0">
                <a:latin typeface="Times New Roman"/>
                <a:cs typeface="Times New Roman"/>
              </a:rPr>
              <a:t>içerisine</a:t>
            </a:r>
            <a:r>
              <a:rPr sz="2400" spc="509" dirty="0">
                <a:latin typeface="Times New Roman"/>
                <a:cs typeface="Times New Roman"/>
              </a:rPr>
              <a:t> </a:t>
            </a:r>
            <a:r>
              <a:rPr sz="2400" dirty="0">
                <a:latin typeface="Times New Roman"/>
                <a:cs typeface="Times New Roman"/>
              </a:rPr>
              <a:t>kurulmuş</a:t>
            </a:r>
            <a:r>
              <a:rPr sz="2400" spc="515" dirty="0">
                <a:latin typeface="Times New Roman"/>
                <a:cs typeface="Times New Roman"/>
              </a:rPr>
              <a:t> </a:t>
            </a:r>
            <a:r>
              <a:rPr sz="2400" dirty="0">
                <a:latin typeface="Times New Roman"/>
                <a:cs typeface="Times New Roman"/>
              </a:rPr>
              <a:t>çok</a:t>
            </a:r>
            <a:r>
              <a:rPr sz="2400" spc="509" dirty="0">
                <a:latin typeface="Times New Roman"/>
                <a:cs typeface="Times New Roman"/>
              </a:rPr>
              <a:t> </a:t>
            </a:r>
            <a:r>
              <a:rPr sz="2400" dirty="0">
                <a:latin typeface="Times New Roman"/>
                <a:cs typeface="Times New Roman"/>
              </a:rPr>
              <a:t>sayıda</a:t>
            </a:r>
            <a:r>
              <a:rPr sz="2400" spc="500" dirty="0">
                <a:latin typeface="Times New Roman"/>
                <a:cs typeface="Times New Roman"/>
              </a:rPr>
              <a:t> </a:t>
            </a:r>
            <a:r>
              <a:rPr sz="2400" spc="-10" dirty="0">
                <a:latin typeface="Times New Roman"/>
                <a:cs typeface="Times New Roman"/>
              </a:rPr>
              <a:t>piknik </a:t>
            </a:r>
            <a:r>
              <a:rPr sz="2400" dirty="0">
                <a:latin typeface="Times New Roman"/>
                <a:cs typeface="Times New Roman"/>
              </a:rPr>
              <a:t>alanı</a:t>
            </a:r>
            <a:r>
              <a:rPr sz="2400" spc="-30" dirty="0">
                <a:latin typeface="Times New Roman"/>
                <a:cs typeface="Times New Roman"/>
              </a:rPr>
              <a:t> </a:t>
            </a:r>
            <a:r>
              <a:rPr sz="2400" dirty="0">
                <a:latin typeface="Times New Roman"/>
                <a:cs typeface="Times New Roman"/>
              </a:rPr>
              <a:t>ve</a:t>
            </a:r>
            <a:r>
              <a:rPr sz="2400" spc="-25" dirty="0">
                <a:latin typeface="Times New Roman"/>
                <a:cs typeface="Times New Roman"/>
              </a:rPr>
              <a:t> </a:t>
            </a:r>
            <a:r>
              <a:rPr sz="2400" dirty="0">
                <a:latin typeface="Times New Roman"/>
                <a:cs typeface="Times New Roman"/>
              </a:rPr>
              <a:t>restoran</a:t>
            </a:r>
            <a:r>
              <a:rPr sz="2400" spc="5" dirty="0">
                <a:latin typeface="Times New Roman"/>
                <a:cs typeface="Times New Roman"/>
              </a:rPr>
              <a:t> </a:t>
            </a:r>
            <a:r>
              <a:rPr sz="2400" dirty="0">
                <a:latin typeface="Times New Roman"/>
                <a:cs typeface="Times New Roman"/>
              </a:rPr>
              <a:t>işletmeleri</a:t>
            </a:r>
            <a:r>
              <a:rPr sz="2400" spc="-25" dirty="0">
                <a:latin typeface="Times New Roman"/>
                <a:cs typeface="Times New Roman"/>
              </a:rPr>
              <a:t> </a:t>
            </a:r>
            <a:r>
              <a:rPr sz="2400" spc="-10" dirty="0">
                <a:latin typeface="Times New Roman"/>
                <a:cs typeface="Times New Roman"/>
              </a:rPr>
              <a:t>mevcuttur.</a:t>
            </a:r>
            <a:endParaRPr sz="2400" dirty="0">
              <a:latin typeface="Times New Roman"/>
              <a:cs typeface="Times New Roman"/>
            </a:endParaRPr>
          </a:p>
        </p:txBody>
      </p:sp>
      <p:pic>
        <p:nvPicPr>
          <p:cNvPr id="8" name="object 8"/>
          <p:cNvPicPr/>
          <p:nvPr/>
        </p:nvPicPr>
        <p:blipFill>
          <a:blip r:embed="rId2" cstate="print"/>
          <a:stretch>
            <a:fillRect/>
          </a:stretch>
        </p:blipFill>
        <p:spPr>
          <a:xfrm>
            <a:off x="6967728" y="2176272"/>
            <a:ext cx="4617720" cy="33771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F450AC-CC40-A3AB-099D-3FE80E7190D5}"/>
              </a:ext>
            </a:extLst>
          </p:cNvPr>
          <p:cNvSpPr>
            <a:spLocks noGrp="1"/>
          </p:cNvSpPr>
          <p:nvPr>
            <p:ph type="ctrTitle"/>
          </p:nvPr>
        </p:nvSpPr>
        <p:spPr>
          <a:xfrm>
            <a:off x="479757" y="353962"/>
            <a:ext cx="11232485" cy="1622323"/>
          </a:xfrm>
        </p:spPr>
        <p:txBody>
          <a:bodyPr>
            <a:normAutofit/>
          </a:bodyPr>
          <a:lstStyle/>
          <a:p>
            <a:r>
              <a:rPr lang="tr-TR" sz="3200" dirty="0">
                <a:latin typeface="Calibri"/>
                <a:cs typeface="Calibri"/>
              </a:rPr>
              <a:t>Misafir</a:t>
            </a:r>
            <a:r>
              <a:rPr lang="tr-TR" sz="3200" spc="-65" dirty="0">
                <a:latin typeface="Calibri"/>
                <a:cs typeface="Calibri"/>
              </a:rPr>
              <a:t> </a:t>
            </a:r>
            <a:r>
              <a:rPr lang="tr-TR" sz="3200" dirty="0">
                <a:latin typeface="Calibri"/>
                <a:cs typeface="Calibri"/>
              </a:rPr>
              <a:t>memnuniyetini</a:t>
            </a:r>
            <a:r>
              <a:rPr lang="tr-TR" sz="3200" spc="-85" dirty="0">
                <a:latin typeface="Calibri"/>
                <a:cs typeface="Calibri"/>
              </a:rPr>
              <a:t> </a:t>
            </a:r>
            <a:r>
              <a:rPr lang="tr-TR" sz="3200" dirty="0">
                <a:latin typeface="Calibri"/>
                <a:cs typeface="Calibri"/>
              </a:rPr>
              <a:t>ön</a:t>
            </a:r>
            <a:r>
              <a:rPr lang="tr-TR" sz="3200" spc="-55" dirty="0">
                <a:latin typeface="Calibri"/>
                <a:cs typeface="Calibri"/>
              </a:rPr>
              <a:t> </a:t>
            </a:r>
            <a:r>
              <a:rPr lang="tr-TR" sz="3200" dirty="0">
                <a:latin typeface="Calibri"/>
                <a:cs typeface="Calibri"/>
              </a:rPr>
              <a:t>planda</a:t>
            </a:r>
            <a:r>
              <a:rPr lang="tr-TR" sz="3200" spc="-95" dirty="0">
                <a:latin typeface="Calibri"/>
                <a:cs typeface="Calibri"/>
              </a:rPr>
              <a:t> </a:t>
            </a:r>
            <a:r>
              <a:rPr lang="tr-TR" sz="3200" dirty="0">
                <a:latin typeface="Calibri"/>
                <a:cs typeface="Calibri"/>
              </a:rPr>
              <a:t>tutan</a:t>
            </a:r>
            <a:r>
              <a:rPr lang="tr-TR" sz="3200" spc="-55" dirty="0">
                <a:latin typeface="Calibri"/>
                <a:cs typeface="Calibri"/>
              </a:rPr>
              <a:t>, </a:t>
            </a:r>
            <a:r>
              <a:rPr lang="tr-TR" sz="3200" spc="-20" dirty="0">
                <a:latin typeface="Calibri"/>
                <a:cs typeface="Calibri"/>
              </a:rPr>
              <a:t>Turizm</a:t>
            </a:r>
            <a:r>
              <a:rPr lang="tr-TR" sz="3200" spc="-60" dirty="0">
                <a:latin typeface="Calibri"/>
                <a:cs typeface="Calibri"/>
              </a:rPr>
              <a:t> </a:t>
            </a:r>
            <a:r>
              <a:rPr lang="tr-TR" sz="3200" spc="-10" dirty="0">
                <a:latin typeface="Calibri"/>
                <a:cs typeface="Calibri"/>
              </a:rPr>
              <a:t>yatırım </a:t>
            </a:r>
            <a:r>
              <a:rPr lang="tr-TR" sz="3200" dirty="0">
                <a:latin typeface="Calibri"/>
                <a:cs typeface="Calibri"/>
              </a:rPr>
              <a:t>şirketi</a:t>
            </a:r>
            <a:r>
              <a:rPr lang="tr-TR" sz="3200" spc="-125" dirty="0">
                <a:latin typeface="Calibri"/>
                <a:cs typeface="Calibri"/>
              </a:rPr>
              <a:t> </a:t>
            </a:r>
            <a:r>
              <a:rPr lang="tr-TR" sz="3200" dirty="0">
                <a:latin typeface="Calibri"/>
                <a:cs typeface="Calibri"/>
              </a:rPr>
              <a:t>olarak</a:t>
            </a:r>
            <a:r>
              <a:rPr lang="tr-TR" sz="3200" spc="-120" dirty="0">
                <a:latin typeface="Calibri"/>
                <a:cs typeface="Calibri"/>
              </a:rPr>
              <a:t> </a:t>
            </a:r>
            <a:r>
              <a:rPr lang="tr-TR" sz="3200" spc="-10" dirty="0">
                <a:latin typeface="Calibri"/>
                <a:cs typeface="Calibri"/>
              </a:rPr>
              <a:t>faaliyetlerimizi</a:t>
            </a:r>
            <a:r>
              <a:rPr lang="tr-TR" sz="3200" spc="-145" dirty="0">
                <a:latin typeface="Calibri"/>
                <a:cs typeface="Calibri"/>
              </a:rPr>
              <a:t> </a:t>
            </a:r>
            <a:r>
              <a:rPr lang="tr-TR" sz="3200" spc="-10" dirty="0">
                <a:latin typeface="Calibri"/>
                <a:cs typeface="Calibri"/>
              </a:rPr>
              <a:t>sürdürmekteyiz.</a:t>
            </a:r>
            <a:endParaRPr lang="tr-TR" sz="3200" dirty="0"/>
          </a:p>
        </p:txBody>
      </p:sp>
      <p:sp>
        <p:nvSpPr>
          <p:cNvPr id="3" name="Alt Başlık 2">
            <a:extLst>
              <a:ext uri="{FF2B5EF4-FFF2-40B4-BE49-F238E27FC236}">
                <a16:creationId xmlns:a16="http://schemas.microsoft.com/office/drawing/2014/main" id="{6B202B2A-FB7B-73A8-1A3F-A6CBE942FC05}"/>
              </a:ext>
            </a:extLst>
          </p:cNvPr>
          <p:cNvSpPr>
            <a:spLocks noGrp="1"/>
          </p:cNvSpPr>
          <p:nvPr>
            <p:ph type="subTitle" idx="1"/>
          </p:nvPr>
        </p:nvSpPr>
        <p:spPr>
          <a:xfrm>
            <a:off x="684211" y="2497395"/>
            <a:ext cx="10691711" cy="3293806"/>
          </a:xfrm>
        </p:spPr>
        <p:txBody>
          <a:bodyPr>
            <a:normAutofit/>
          </a:bodyPr>
          <a:lstStyle/>
          <a:p>
            <a:pPr marL="12065" marR="243840">
              <a:lnSpc>
                <a:spcPts val="2590"/>
              </a:lnSpc>
              <a:spcBef>
                <a:spcPts val="425"/>
              </a:spcBef>
              <a:tabLst>
                <a:tab pos="317500" algn="l"/>
                <a:tab pos="356870" algn="l"/>
              </a:tabLst>
            </a:pPr>
            <a:r>
              <a:rPr lang="tr-TR" sz="2400" spc="-10" dirty="0">
                <a:solidFill>
                  <a:schemeClr val="tx1"/>
                </a:solidFill>
                <a:latin typeface="Calibri"/>
                <a:cs typeface="Calibri"/>
              </a:rPr>
              <a:t>Doğayı</a:t>
            </a:r>
            <a:r>
              <a:rPr lang="tr-TR" sz="2400" spc="-80" dirty="0">
                <a:solidFill>
                  <a:schemeClr val="tx1"/>
                </a:solidFill>
                <a:latin typeface="Calibri"/>
                <a:cs typeface="Calibri"/>
              </a:rPr>
              <a:t> </a:t>
            </a:r>
            <a:r>
              <a:rPr lang="tr-TR" sz="2400" dirty="0">
                <a:solidFill>
                  <a:schemeClr val="tx1"/>
                </a:solidFill>
                <a:latin typeface="Calibri"/>
                <a:cs typeface="Calibri"/>
              </a:rPr>
              <a:t>daha</a:t>
            </a:r>
            <a:r>
              <a:rPr lang="tr-TR" sz="2400" spc="-95" dirty="0">
                <a:solidFill>
                  <a:schemeClr val="tx1"/>
                </a:solidFill>
                <a:latin typeface="Calibri"/>
                <a:cs typeface="Calibri"/>
              </a:rPr>
              <a:t> </a:t>
            </a:r>
            <a:r>
              <a:rPr lang="tr-TR" sz="2400" dirty="0">
                <a:solidFill>
                  <a:schemeClr val="tx1"/>
                </a:solidFill>
                <a:latin typeface="Calibri"/>
                <a:cs typeface="Calibri"/>
              </a:rPr>
              <a:t>fazla</a:t>
            </a:r>
            <a:r>
              <a:rPr lang="tr-TR" sz="2400" spc="-70" dirty="0">
                <a:solidFill>
                  <a:schemeClr val="tx1"/>
                </a:solidFill>
                <a:latin typeface="Calibri"/>
                <a:cs typeface="Calibri"/>
              </a:rPr>
              <a:t> </a:t>
            </a:r>
            <a:r>
              <a:rPr lang="tr-TR" sz="2400" dirty="0">
                <a:solidFill>
                  <a:schemeClr val="tx1"/>
                </a:solidFill>
                <a:latin typeface="Calibri"/>
                <a:cs typeface="Calibri"/>
              </a:rPr>
              <a:t>koruma,</a:t>
            </a:r>
            <a:r>
              <a:rPr lang="tr-TR" sz="2400" spc="-85" dirty="0">
                <a:solidFill>
                  <a:schemeClr val="tx1"/>
                </a:solidFill>
                <a:latin typeface="Calibri"/>
                <a:cs typeface="Calibri"/>
              </a:rPr>
              <a:t> </a:t>
            </a:r>
            <a:r>
              <a:rPr lang="tr-TR" sz="2400" spc="-10" dirty="0">
                <a:solidFill>
                  <a:schemeClr val="tx1"/>
                </a:solidFill>
                <a:latin typeface="Calibri"/>
                <a:cs typeface="Calibri"/>
              </a:rPr>
              <a:t>kültürel</a:t>
            </a:r>
            <a:r>
              <a:rPr lang="tr-TR" sz="2400" spc="-114" dirty="0">
                <a:solidFill>
                  <a:schemeClr val="tx1"/>
                </a:solidFill>
                <a:latin typeface="Calibri"/>
                <a:cs typeface="Calibri"/>
              </a:rPr>
              <a:t> </a:t>
            </a:r>
            <a:r>
              <a:rPr lang="tr-TR" sz="2400" dirty="0">
                <a:solidFill>
                  <a:schemeClr val="tx1"/>
                </a:solidFill>
                <a:latin typeface="Calibri"/>
                <a:cs typeface="Calibri"/>
              </a:rPr>
              <a:t>mirasımıza</a:t>
            </a:r>
            <a:r>
              <a:rPr lang="tr-TR" sz="2400" spc="-70" dirty="0">
                <a:solidFill>
                  <a:schemeClr val="tx1"/>
                </a:solidFill>
                <a:latin typeface="Calibri"/>
                <a:cs typeface="Calibri"/>
              </a:rPr>
              <a:t> </a:t>
            </a:r>
            <a:r>
              <a:rPr lang="tr-TR" sz="2400" dirty="0">
                <a:solidFill>
                  <a:schemeClr val="tx1"/>
                </a:solidFill>
                <a:latin typeface="Calibri"/>
                <a:cs typeface="Calibri"/>
              </a:rPr>
              <a:t>sahip</a:t>
            </a:r>
            <a:r>
              <a:rPr lang="tr-TR" sz="2400" spc="-80" dirty="0">
                <a:solidFill>
                  <a:schemeClr val="tx1"/>
                </a:solidFill>
                <a:latin typeface="Calibri"/>
                <a:cs typeface="Calibri"/>
              </a:rPr>
              <a:t> </a:t>
            </a:r>
            <a:r>
              <a:rPr lang="tr-TR" sz="2400" dirty="0">
                <a:solidFill>
                  <a:schemeClr val="tx1"/>
                </a:solidFill>
                <a:latin typeface="Calibri"/>
                <a:cs typeface="Calibri"/>
              </a:rPr>
              <a:t>çıkma,</a:t>
            </a:r>
            <a:r>
              <a:rPr lang="tr-TR" sz="2400" spc="-50" dirty="0">
                <a:solidFill>
                  <a:schemeClr val="tx1"/>
                </a:solidFill>
                <a:latin typeface="Calibri"/>
                <a:cs typeface="Calibri"/>
              </a:rPr>
              <a:t> </a:t>
            </a:r>
            <a:r>
              <a:rPr lang="tr-TR" sz="2400" spc="-10" dirty="0">
                <a:solidFill>
                  <a:schemeClr val="tx1"/>
                </a:solidFill>
                <a:latin typeface="Calibri"/>
                <a:cs typeface="Calibri"/>
              </a:rPr>
              <a:t>kaynakları</a:t>
            </a:r>
            <a:r>
              <a:rPr lang="tr-TR" sz="2400" spc="-65" dirty="0">
                <a:solidFill>
                  <a:schemeClr val="tx1"/>
                </a:solidFill>
                <a:latin typeface="Calibri"/>
                <a:cs typeface="Calibri"/>
              </a:rPr>
              <a:t> </a:t>
            </a:r>
            <a:r>
              <a:rPr lang="tr-TR" sz="2400" spc="-20" dirty="0">
                <a:solidFill>
                  <a:schemeClr val="tx1"/>
                </a:solidFill>
                <a:latin typeface="Calibri"/>
                <a:cs typeface="Calibri"/>
              </a:rPr>
              <a:t>daha </a:t>
            </a:r>
            <a:r>
              <a:rPr lang="tr-TR" sz="2400" spc="-10" dirty="0">
                <a:solidFill>
                  <a:schemeClr val="tx1"/>
                </a:solidFill>
                <a:latin typeface="Calibri"/>
                <a:cs typeface="Calibri"/>
              </a:rPr>
              <a:t>tasarruflu</a:t>
            </a:r>
            <a:r>
              <a:rPr lang="tr-TR" sz="2400" spc="-114" dirty="0">
                <a:solidFill>
                  <a:schemeClr val="tx1"/>
                </a:solidFill>
                <a:latin typeface="Calibri"/>
                <a:cs typeface="Calibri"/>
              </a:rPr>
              <a:t> </a:t>
            </a:r>
            <a:r>
              <a:rPr lang="tr-TR" sz="2400" dirty="0">
                <a:solidFill>
                  <a:schemeClr val="tx1"/>
                </a:solidFill>
                <a:latin typeface="Calibri"/>
                <a:cs typeface="Calibri"/>
              </a:rPr>
              <a:t>kullanma,</a:t>
            </a:r>
            <a:r>
              <a:rPr lang="tr-TR" sz="2400" spc="-95" dirty="0">
                <a:solidFill>
                  <a:schemeClr val="tx1"/>
                </a:solidFill>
                <a:latin typeface="Calibri"/>
                <a:cs typeface="Calibri"/>
              </a:rPr>
              <a:t> </a:t>
            </a:r>
            <a:r>
              <a:rPr lang="tr-TR" sz="2400" dirty="0">
                <a:solidFill>
                  <a:schemeClr val="tx1"/>
                </a:solidFill>
                <a:latin typeface="Calibri"/>
                <a:cs typeface="Calibri"/>
              </a:rPr>
              <a:t>insani</a:t>
            </a:r>
            <a:r>
              <a:rPr lang="tr-TR" sz="2400" spc="-95" dirty="0">
                <a:solidFill>
                  <a:schemeClr val="tx1"/>
                </a:solidFill>
                <a:latin typeface="Calibri"/>
                <a:cs typeface="Calibri"/>
              </a:rPr>
              <a:t> </a:t>
            </a:r>
            <a:r>
              <a:rPr lang="tr-TR" sz="2400" spc="-10" dirty="0">
                <a:solidFill>
                  <a:schemeClr val="tx1"/>
                </a:solidFill>
                <a:latin typeface="Calibri"/>
                <a:cs typeface="Calibri"/>
              </a:rPr>
              <a:t>değerlere</a:t>
            </a:r>
            <a:r>
              <a:rPr lang="tr-TR" sz="2400" spc="-75" dirty="0">
                <a:solidFill>
                  <a:schemeClr val="tx1"/>
                </a:solidFill>
                <a:latin typeface="Calibri"/>
                <a:cs typeface="Calibri"/>
              </a:rPr>
              <a:t> </a:t>
            </a:r>
            <a:r>
              <a:rPr lang="tr-TR" sz="2400" dirty="0">
                <a:solidFill>
                  <a:schemeClr val="tx1"/>
                </a:solidFill>
                <a:latin typeface="Calibri"/>
                <a:cs typeface="Calibri"/>
              </a:rPr>
              <a:t>paylaşıma</a:t>
            </a:r>
            <a:r>
              <a:rPr lang="tr-TR" sz="2400" spc="-70" dirty="0">
                <a:solidFill>
                  <a:schemeClr val="tx1"/>
                </a:solidFill>
                <a:latin typeface="Calibri"/>
                <a:cs typeface="Calibri"/>
              </a:rPr>
              <a:t> </a:t>
            </a:r>
            <a:r>
              <a:rPr lang="tr-TR" sz="2400" dirty="0">
                <a:solidFill>
                  <a:schemeClr val="tx1"/>
                </a:solidFill>
                <a:latin typeface="Calibri"/>
                <a:cs typeface="Calibri"/>
              </a:rPr>
              <a:t>ve</a:t>
            </a:r>
            <a:r>
              <a:rPr lang="tr-TR" sz="2400" spc="-75" dirty="0">
                <a:solidFill>
                  <a:schemeClr val="tx1"/>
                </a:solidFill>
                <a:latin typeface="Calibri"/>
                <a:cs typeface="Calibri"/>
              </a:rPr>
              <a:t> </a:t>
            </a:r>
            <a:r>
              <a:rPr lang="tr-TR" sz="2400" spc="-10" dirty="0">
                <a:solidFill>
                  <a:schemeClr val="tx1"/>
                </a:solidFill>
                <a:latin typeface="Calibri"/>
                <a:cs typeface="Calibri"/>
              </a:rPr>
              <a:t>yardımlaşmaya</a:t>
            </a:r>
            <a:r>
              <a:rPr lang="tr-TR" sz="2400" spc="-55" dirty="0">
                <a:solidFill>
                  <a:schemeClr val="tx1"/>
                </a:solidFill>
                <a:latin typeface="Calibri"/>
                <a:cs typeface="Calibri"/>
              </a:rPr>
              <a:t> </a:t>
            </a:r>
            <a:r>
              <a:rPr lang="tr-TR" sz="2400" spc="-10" dirty="0">
                <a:solidFill>
                  <a:schemeClr val="tx1"/>
                </a:solidFill>
                <a:latin typeface="Calibri"/>
                <a:cs typeface="Calibri"/>
              </a:rPr>
              <a:t>yönelme, çalışanlarımızdaki</a:t>
            </a:r>
            <a:r>
              <a:rPr lang="tr-TR" sz="2400" spc="-90" dirty="0">
                <a:solidFill>
                  <a:schemeClr val="tx1"/>
                </a:solidFill>
                <a:latin typeface="Calibri"/>
                <a:cs typeface="Calibri"/>
              </a:rPr>
              <a:t> </a:t>
            </a:r>
            <a:r>
              <a:rPr lang="tr-TR" sz="2400" dirty="0">
                <a:solidFill>
                  <a:schemeClr val="tx1"/>
                </a:solidFill>
                <a:latin typeface="Calibri"/>
                <a:cs typeface="Calibri"/>
              </a:rPr>
              <a:t>aidiyet</a:t>
            </a:r>
            <a:r>
              <a:rPr lang="tr-TR" sz="2400" spc="-35" dirty="0">
                <a:solidFill>
                  <a:schemeClr val="tx1"/>
                </a:solidFill>
                <a:latin typeface="Calibri"/>
                <a:cs typeface="Calibri"/>
              </a:rPr>
              <a:t> </a:t>
            </a:r>
            <a:r>
              <a:rPr lang="tr-TR" sz="2400" spc="-10" dirty="0">
                <a:solidFill>
                  <a:schemeClr val="tx1"/>
                </a:solidFill>
                <a:latin typeface="Calibri"/>
                <a:cs typeface="Calibri"/>
              </a:rPr>
              <a:t>duygusunu</a:t>
            </a:r>
            <a:r>
              <a:rPr lang="tr-TR" sz="2400" spc="-80" dirty="0">
                <a:solidFill>
                  <a:schemeClr val="tx1"/>
                </a:solidFill>
                <a:latin typeface="Calibri"/>
                <a:cs typeface="Calibri"/>
              </a:rPr>
              <a:t> </a:t>
            </a:r>
            <a:r>
              <a:rPr lang="tr-TR" sz="2400" dirty="0">
                <a:solidFill>
                  <a:schemeClr val="tx1"/>
                </a:solidFill>
                <a:latin typeface="Calibri"/>
                <a:cs typeface="Calibri"/>
              </a:rPr>
              <a:t>artırma,</a:t>
            </a:r>
            <a:r>
              <a:rPr lang="tr-TR" sz="2400" spc="-65" dirty="0">
                <a:solidFill>
                  <a:schemeClr val="tx1"/>
                </a:solidFill>
                <a:latin typeface="Calibri"/>
                <a:cs typeface="Calibri"/>
              </a:rPr>
              <a:t> </a:t>
            </a:r>
            <a:r>
              <a:rPr lang="tr-TR" sz="2400" dirty="0">
                <a:solidFill>
                  <a:schemeClr val="tx1"/>
                </a:solidFill>
                <a:latin typeface="Calibri"/>
                <a:cs typeface="Calibri"/>
              </a:rPr>
              <a:t>hep</a:t>
            </a:r>
            <a:r>
              <a:rPr lang="tr-TR" sz="2400" spc="-30" dirty="0">
                <a:solidFill>
                  <a:schemeClr val="tx1"/>
                </a:solidFill>
                <a:latin typeface="Calibri"/>
                <a:cs typeface="Calibri"/>
              </a:rPr>
              <a:t> </a:t>
            </a:r>
            <a:r>
              <a:rPr lang="tr-TR" sz="2400" dirty="0">
                <a:solidFill>
                  <a:schemeClr val="tx1"/>
                </a:solidFill>
                <a:latin typeface="Calibri"/>
                <a:cs typeface="Calibri"/>
              </a:rPr>
              <a:t>birlikte</a:t>
            </a:r>
            <a:r>
              <a:rPr lang="tr-TR" sz="2400" spc="-85" dirty="0">
                <a:solidFill>
                  <a:schemeClr val="tx1"/>
                </a:solidFill>
                <a:latin typeface="Calibri"/>
                <a:cs typeface="Calibri"/>
              </a:rPr>
              <a:t> </a:t>
            </a:r>
            <a:r>
              <a:rPr lang="tr-TR" sz="2400" dirty="0">
                <a:solidFill>
                  <a:schemeClr val="tx1"/>
                </a:solidFill>
                <a:latin typeface="Calibri"/>
                <a:cs typeface="Calibri"/>
              </a:rPr>
              <a:t>ve</a:t>
            </a:r>
            <a:r>
              <a:rPr lang="tr-TR" sz="2400" spc="-20" dirty="0">
                <a:solidFill>
                  <a:schemeClr val="tx1"/>
                </a:solidFill>
                <a:latin typeface="Calibri"/>
                <a:cs typeface="Calibri"/>
              </a:rPr>
              <a:t> </a:t>
            </a:r>
            <a:r>
              <a:rPr lang="tr-TR" sz="2400" spc="-10" dirty="0">
                <a:solidFill>
                  <a:schemeClr val="tx1"/>
                </a:solidFill>
                <a:latin typeface="Calibri"/>
                <a:cs typeface="Calibri"/>
              </a:rPr>
              <a:t>öğrenerek</a:t>
            </a:r>
            <a:r>
              <a:rPr lang="tr-TR" sz="2400" spc="-70" dirty="0">
                <a:solidFill>
                  <a:schemeClr val="tx1"/>
                </a:solidFill>
                <a:latin typeface="Calibri"/>
                <a:cs typeface="Calibri"/>
              </a:rPr>
              <a:t> </a:t>
            </a:r>
            <a:r>
              <a:rPr lang="tr-TR" sz="2400" spc="-10" dirty="0">
                <a:solidFill>
                  <a:schemeClr val="tx1"/>
                </a:solidFill>
                <a:latin typeface="Calibri"/>
                <a:cs typeface="Calibri"/>
              </a:rPr>
              <a:t>gelişme, </a:t>
            </a:r>
            <a:r>
              <a:rPr lang="tr-TR" sz="2400" dirty="0">
                <a:solidFill>
                  <a:schemeClr val="tx1"/>
                </a:solidFill>
                <a:latin typeface="Calibri"/>
                <a:cs typeface="Calibri"/>
              </a:rPr>
              <a:t>adil</a:t>
            </a:r>
            <a:r>
              <a:rPr lang="tr-TR" sz="2400" spc="-55" dirty="0">
                <a:solidFill>
                  <a:schemeClr val="tx1"/>
                </a:solidFill>
                <a:latin typeface="Calibri"/>
                <a:cs typeface="Calibri"/>
              </a:rPr>
              <a:t> </a:t>
            </a:r>
            <a:r>
              <a:rPr lang="tr-TR" sz="2400" dirty="0">
                <a:solidFill>
                  <a:schemeClr val="tx1"/>
                </a:solidFill>
                <a:latin typeface="Calibri"/>
                <a:cs typeface="Calibri"/>
              </a:rPr>
              <a:t>ve</a:t>
            </a:r>
            <a:r>
              <a:rPr lang="tr-TR" sz="2400" spc="-45" dirty="0">
                <a:solidFill>
                  <a:schemeClr val="tx1"/>
                </a:solidFill>
                <a:latin typeface="Calibri"/>
                <a:cs typeface="Calibri"/>
              </a:rPr>
              <a:t> </a:t>
            </a:r>
            <a:r>
              <a:rPr lang="tr-TR" sz="2400" dirty="0">
                <a:solidFill>
                  <a:schemeClr val="tx1"/>
                </a:solidFill>
                <a:latin typeface="Calibri"/>
                <a:cs typeface="Calibri"/>
              </a:rPr>
              <a:t>eşitlikçi</a:t>
            </a:r>
            <a:r>
              <a:rPr lang="tr-TR" sz="2400" spc="-50" dirty="0">
                <a:solidFill>
                  <a:schemeClr val="tx1"/>
                </a:solidFill>
                <a:latin typeface="Calibri"/>
                <a:cs typeface="Calibri"/>
              </a:rPr>
              <a:t> </a:t>
            </a:r>
            <a:r>
              <a:rPr lang="tr-TR" sz="2400" dirty="0">
                <a:solidFill>
                  <a:schemeClr val="tx1"/>
                </a:solidFill>
                <a:latin typeface="Calibri"/>
                <a:cs typeface="Calibri"/>
              </a:rPr>
              <a:t>bir</a:t>
            </a:r>
            <a:r>
              <a:rPr lang="tr-TR" sz="2400" spc="-50" dirty="0">
                <a:solidFill>
                  <a:schemeClr val="tx1"/>
                </a:solidFill>
                <a:latin typeface="Calibri"/>
                <a:cs typeface="Calibri"/>
              </a:rPr>
              <a:t> </a:t>
            </a:r>
            <a:r>
              <a:rPr lang="tr-TR" sz="2400" dirty="0">
                <a:solidFill>
                  <a:schemeClr val="tx1"/>
                </a:solidFill>
                <a:latin typeface="Calibri"/>
                <a:cs typeface="Calibri"/>
              </a:rPr>
              <a:t>bakış</a:t>
            </a:r>
            <a:r>
              <a:rPr lang="tr-TR" sz="2400" spc="-55" dirty="0">
                <a:solidFill>
                  <a:schemeClr val="tx1"/>
                </a:solidFill>
                <a:latin typeface="Calibri"/>
                <a:cs typeface="Calibri"/>
              </a:rPr>
              <a:t> </a:t>
            </a:r>
            <a:r>
              <a:rPr lang="tr-TR" sz="2400" dirty="0">
                <a:solidFill>
                  <a:schemeClr val="tx1"/>
                </a:solidFill>
                <a:latin typeface="Calibri"/>
                <a:cs typeface="Calibri"/>
              </a:rPr>
              <a:t>açısı</a:t>
            </a:r>
            <a:r>
              <a:rPr lang="tr-TR" sz="2400" spc="-35" dirty="0">
                <a:solidFill>
                  <a:schemeClr val="tx1"/>
                </a:solidFill>
                <a:latin typeface="Calibri"/>
                <a:cs typeface="Calibri"/>
              </a:rPr>
              <a:t> </a:t>
            </a:r>
            <a:r>
              <a:rPr lang="tr-TR" sz="2400" dirty="0">
                <a:solidFill>
                  <a:schemeClr val="tx1"/>
                </a:solidFill>
                <a:latin typeface="Calibri"/>
                <a:cs typeface="Calibri"/>
              </a:rPr>
              <a:t>ile</a:t>
            </a:r>
            <a:r>
              <a:rPr lang="tr-TR" sz="2400" spc="-45" dirty="0">
                <a:solidFill>
                  <a:schemeClr val="tx1"/>
                </a:solidFill>
                <a:latin typeface="Calibri"/>
                <a:cs typeface="Calibri"/>
              </a:rPr>
              <a:t> </a:t>
            </a:r>
            <a:r>
              <a:rPr lang="tr-TR" sz="2400" dirty="0">
                <a:solidFill>
                  <a:schemeClr val="tx1"/>
                </a:solidFill>
                <a:latin typeface="Calibri"/>
                <a:cs typeface="Calibri"/>
              </a:rPr>
              <a:t>en</a:t>
            </a:r>
            <a:r>
              <a:rPr lang="tr-TR" sz="2400" spc="-45" dirty="0">
                <a:solidFill>
                  <a:schemeClr val="tx1"/>
                </a:solidFill>
                <a:latin typeface="Calibri"/>
                <a:cs typeface="Calibri"/>
              </a:rPr>
              <a:t> </a:t>
            </a:r>
            <a:r>
              <a:rPr lang="tr-TR" sz="2400" dirty="0">
                <a:solidFill>
                  <a:schemeClr val="tx1"/>
                </a:solidFill>
                <a:latin typeface="Calibri"/>
                <a:cs typeface="Calibri"/>
              </a:rPr>
              <a:t>kıymetli</a:t>
            </a:r>
            <a:r>
              <a:rPr lang="tr-TR" sz="2400" spc="-50" dirty="0">
                <a:solidFill>
                  <a:schemeClr val="tx1"/>
                </a:solidFill>
                <a:latin typeface="Calibri"/>
                <a:cs typeface="Calibri"/>
              </a:rPr>
              <a:t> </a:t>
            </a:r>
            <a:r>
              <a:rPr lang="tr-TR" sz="2400" dirty="0">
                <a:solidFill>
                  <a:schemeClr val="tx1"/>
                </a:solidFill>
                <a:latin typeface="Calibri"/>
                <a:cs typeface="Calibri"/>
              </a:rPr>
              <a:t>varlıklarımız</a:t>
            </a:r>
            <a:r>
              <a:rPr lang="tr-TR" sz="2400" spc="-65" dirty="0">
                <a:solidFill>
                  <a:schemeClr val="tx1"/>
                </a:solidFill>
                <a:latin typeface="Calibri"/>
                <a:cs typeface="Calibri"/>
              </a:rPr>
              <a:t> </a:t>
            </a:r>
            <a:r>
              <a:rPr lang="tr-TR" sz="2400" dirty="0">
                <a:solidFill>
                  <a:schemeClr val="tx1"/>
                </a:solidFill>
                <a:latin typeface="Calibri"/>
                <a:cs typeface="Calibri"/>
              </a:rPr>
              <a:t>olan</a:t>
            </a:r>
            <a:r>
              <a:rPr lang="tr-TR" sz="2400" spc="-65" dirty="0">
                <a:solidFill>
                  <a:schemeClr val="tx1"/>
                </a:solidFill>
                <a:latin typeface="Calibri"/>
                <a:cs typeface="Calibri"/>
              </a:rPr>
              <a:t> </a:t>
            </a:r>
            <a:r>
              <a:rPr lang="tr-TR" sz="2400" spc="-10" dirty="0">
                <a:solidFill>
                  <a:schemeClr val="tx1"/>
                </a:solidFill>
                <a:latin typeface="Calibri"/>
                <a:cs typeface="Calibri"/>
              </a:rPr>
              <a:t>çocuklarımızı, </a:t>
            </a:r>
            <a:r>
              <a:rPr lang="tr-TR" sz="2400" dirty="0">
                <a:solidFill>
                  <a:schemeClr val="tx1"/>
                </a:solidFill>
                <a:latin typeface="Calibri"/>
                <a:cs typeface="Calibri"/>
              </a:rPr>
              <a:t>kadınlarımızı</a:t>
            </a:r>
            <a:r>
              <a:rPr lang="tr-TR" sz="2400" spc="-80" dirty="0">
                <a:solidFill>
                  <a:schemeClr val="tx1"/>
                </a:solidFill>
                <a:latin typeface="Calibri"/>
                <a:cs typeface="Calibri"/>
              </a:rPr>
              <a:t> </a:t>
            </a:r>
            <a:r>
              <a:rPr lang="tr-TR" sz="2400" dirty="0">
                <a:solidFill>
                  <a:schemeClr val="tx1"/>
                </a:solidFill>
                <a:latin typeface="Calibri"/>
                <a:cs typeface="Calibri"/>
              </a:rPr>
              <a:t>koruma,</a:t>
            </a:r>
            <a:r>
              <a:rPr lang="tr-TR" sz="2400" spc="-80" dirty="0">
                <a:solidFill>
                  <a:schemeClr val="tx1"/>
                </a:solidFill>
                <a:latin typeface="Calibri"/>
                <a:cs typeface="Calibri"/>
              </a:rPr>
              <a:t> </a:t>
            </a:r>
            <a:r>
              <a:rPr lang="tr-TR" sz="2400" spc="-10" dirty="0">
                <a:solidFill>
                  <a:schemeClr val="tx1"/>
                </a:solidFill>
                <a:latin typeface="Calibri"/>
                <a:cs typeface="Calibri"/>
              </a:rPr>
              <a:t>bulunduğumuz</a:t>
            </a:r>
            <a:r>
              <a:rPr lang="tr-TR" sz="2400" spc="-114" dirty="0">
                <a:solidFill>
                  <a:schemeClr val="tx1"/>
                </a:solidFill>
                <a:latin typeface="Calibri"/>
                <a:cs typeface="Calibri"/>
              </a:rPr>
              <a:t> </a:t>
            </a:r>
            <a:r>
              <a:rPr lang="tr-TR" sz="2400" dirty="0">
                <a:solidFill>
                  <a:schemeClr val="tx1"/>
                </a:solidFill>
                <a:latin typeface="Calibri"/>
                <a:cs typeface="Calibri"/>
              </a:rPr>
              <a:t>yöre</a:t>
            </a:r>
            <a:r>
              <a:rPr lang="tr-TR" sz="2400" spc="-55" dirty="0">
                <a:solidFill>
                  <a:schemeClr val="tx1"/>
                </a:solidFill>
                <a:latin typeface="Calibri"/>
                <a:cs typeface="Calibri"/>
              </a:rPr>
              <a:t> </a:t>
            </a:r>
            <a:r>
              <a:rPr lang="tr-TR" sz="2400" dirty="0">
                <a:solidFill>
                  <a:schemeClr val="tx1"/>
                </a:solidFill>
                <a:latin typeface="Calibri"/>
                <a:cs typeface="Calibri"/>
              </a:rPr>
              <a:t>ve</a:t>
            </a:r>
            <a:r>
              <a:rPr lang="tr-TR" sz="2400" spc="-35" dirty="0">
                <a:solidFill>
                  <a:schemeClr val="tx1"/>
                </a:solidFill>
                <a:latin typeface="Calibri"/>
                <a:cs typeface="Calibri"/>
              </a:rPr>
              <a:t> </a:t>
            </a:r>
            <a:r>
              <a:rPr lang="tr-TR" sz="2400" dirty="0">
                <a:solidFill>
                  <a:schemeClr val="tx1"/>
                </a:solidFill>
                <a:latin typeface="Calibri"/>
                <a:cs typeface="Calibri"/>
              </a:rPr>
              <a:t>yöre</a:t>
            </a:r>
            <a:r>
              <a:rPr lang="tr-TR" sz="2400" spc="-75" dirty="0">
                <a:solidFill>
                  <a:schemeClr val="tx1"/>
                </a:solidFill>
                <a:latin typeface="Calibri"/>
                <a:cs typeface="Calibri"/>
              </a:rPr>
              <a:t> </a:t>
            </a:r>
            <a:r>
              <a:rPr lang="tr-TR" sz="2400" dirty="0">
                <a:solidFill>
                  <a:schemeClr val="tx1"/>
                </a:solidFill>
                <a:latin typeface="Calibri"/>
                <a:cs typeface="Calibri"/>
              </a:rPr>
              <a:t>halkı</a:t>
            </a:r>
            <a:r>
              <a:rPr lang="tr-TR" sz="2400" spc="-55" dirty="0">
                <a:solidFill>
                  <a:schemeClr val="tx1"/>
                </a:solidFill>
                <a:latin typeface="Calibri"/>
                <a:cs typeface="Calibri"/>
              </a:rPr>
              <a:t> </a:t>
            </a:r>
            <a:r>
              <a:rPr lang="tr-TR" sz="2400" dirty="0">
                <a:solidFill>
                  <a:schemeClr val="tx1"/>
                </a:solidFill>
                <a:latin typeface="Calibri"/>
                <a:cs typeface="Calibri"/>
              </a:rPr>
              <a:t>ile</a:t>
            </a:r>
            <a:r>
              <a:rPr lang="tr-TR" sz="2400" spc="-30" dirty="0">
                <a:solidFill>
                  <a:schemeClr val="tx1"/>
                </a:solidFill>
                <a:latin typeface="Calibri"/>
                <a:cs typeface="Calibri"/>
              </a:rPr>
              <a:t> </a:t>
            </a:r>
            <a:r>
              <a:rPr lang="tr-TR" sz="2400" dirty="0">
                <a:solidFill>
                  <a:schemeClr val="tx1"/>
                </a:solidFill>
                <a:latin typeface="Calibri"/>
                <a:cs typeface="Calibri"/>
              </a:rPr>
              <a:t>daha</a:t>
            </a:r>
            <a:r>
              <a:rPr lang="tr-TR" sz="2400" spc="-80" dirty="0">
                <a:solidFill>
                  <a:schemeClr val="tx1"/>
                </a:solidFill>
                <a:latin typeface="Calibri"/>
                <a:cs typeface="Calibri"/>
              </a:rPr>
              <a:t> </a:t>
            </a:r>
            <a:r>
              <a:rPr lang="tr-TR" sz="2400" dirty="0">
                <a:solidFill>
                  <a:schemeClr val="tx1"/>
                </a:solidFill>
                <a:latin typeface="Calibri"/>
                <a:cs typeface="Calibri"/>
              </a:rPr>
              <a:t>fazla</a:t>
            </a:r>
            <a:r>
              <a:rPr lang="tr-TR" sz="2400" spc="-55" dirty="0">
                <a:solidFill>
                  <a:schemeClr val="tx1"/>
                </a:solidFill>
                <a:latin typeface="Calibri"/>
                <a:cs typeface="Calibri"/>
              </a:rPr>
              <a:t> </a:t>
            </a:r>
            <a:r>
              <a:rPr lang="tr-TR" sz="2400" spc="-10" dirty="0">
                <a:solidFill>
                  <a:schemeClr val="tx1"/>
                </a:solidFill>
                <a:latin typeface="Calibri"/>
                <a:cs typeface="Calibri"/>
              </a:rPr>
              <a:t>iletişimde </a:t>
            </a:r>
            <a:r>
              <a:rPr lang="tr-TR" sz="2400" dirty="0">
                <a:solidFill>
                  <a:schemeClr val="tx1"/>
                </a:solidFill>
                <a:latin typeface="Calibri"/>
                <a:cs typeface="Calibri"/>
              </a:rPr>
              <a:t>olma,</a:t>
            </a:r>
            <a:r>
              <a:rPr lang="tr-TR" sz="2400" spc="-55" dirty="0">
                <a:solidFill>
                  <a:schemeClr val="tx1"/>
                </a:solidFill>
                <a:latin typeface="Calibri"/>
                <a:cs typeface="Calibri"/>
              </a:rPr>
              <a:t> </a:t>
            </a:r>
            <a:r>
              <a:rPr lang="tr-TR" sz="2400" spc="-10" dirty="0">
                <a:solidFill>
                  <a:schemeClr val="tx1"/>
                </a:solidFill>
                <a:latin typeface="Calibri"/>
                <a:cs typeface="Calibri"/>
              </a:rPr>
              <a:t>bulunduğumuz</a:t>
            </a:r>
            <a:r>
              <a:rPr lang="tr-TR" sz="2400" spc="-110" dirty="0">
                <a:solidFill>
                  <a:schemeClr val="tx1"/>
                </a:solidFill>
                <a:latin typeface="Calibri"/>
                <a:cs typeface="Calibri"/>
              </a:rPr>
              <a:t> </a:t>
            </a:r>
            <a:r>
              <a:rPr lang="tr-TR" sz="2400" dirty="0">
                <a:solidFill>
                  <a:schemeClr val="tx1"/>
                </a:solidFill>
                <a:latin typeface="Calibri"/>
                <a:cs typeface="Calibri"/>
              </a:rPr>
              <a:t>bölgeyi</a:t>
            </a:r>
            <a:r>
              <a:rPr lang="tr-TR" sz="2400" spc="-60" dirty="0">
                <a:solidFill>
                  <a:schemeClr val="tx1"/>
                </a:solidFill>
                <a:latin typeface="Calibri"/>
                <a:cs typeface="Calibri"/>
              </a:rPr>
              <a:t> </a:t>
            </a:r>
            <a:r>
              <a:rPr lang="tr-TR" sz="2400" dirty="0">
                <a:solidFill>
                  <a:schemeClr val="tx1"/>
                </a:solidFill>
                <a:latin typeface="Calibri"/>
                <a:cs typeface="Calibri"/>
              </a:rPr>
              <a:t>kalkındırma</a:t>
            </a:r>
            <a:r>
              <a:rPr lang="tr-TR" sz="2400" spc="-50" dirty="0">
                <a:solidFill>
                  <a:schemeClr val="tx1"/>
                </a:solidFill>
                <a:latin typeface="Calibri"/>
                <a:cs typeface="Calibri"/>
              </a:rPr>
              <a:t> </a:t>
            </a:r>
            <a:r>
              <a:rPr lang="tr-TR" sz="2400" spc="-10" dirty="0">
                <a:solidFill>
                  <a:schemeClr val="tx1"/>
                </a:solidFill>
                <a:latin typeface="Calibri"/>
                <a:cs typeface="Calibri"/>
              </a:rPr>
              <a:t>fırsatlarını</a:t>
            </a:r>
            <a:r>
              <a:rPr lang="tr-TR" sz="2400" spc="-100" dirty="0">
                <a:solidFill>
                  <a:schemeClr val="tx1"/>
                </a:solidFill>
                <a:latin typeface="Calibri"/>
                <a:cs typeface="Calibri"/>
              </a:rPr>
              <a:t> </a:t>
            </a:r>
            <a:r>
              <a:rPr lang="tr-TR" sz="2400" spc="-20" dirty="0">
                <a:solidFill>
                  <a:schemeClr val="tx1"/>
                </a:solidFill>
                <a:latin typeface="Calibri"/>
                <a:cs typeface="Calibri"/>
              </a:rPr>
              <a:t>yakalamaya</a:t>
            </a:r>
            <a:r>
              <a:rPr lang="tr-TR" sz="2400" spc="-10" dirty="0">
                <a:solidFill>
                  <a:schemeClr val="tx1"/>
                </a:solidFill>
                <a:latin typeface="Calibri"/>
                <a:cs typeface="Calibri"/>
              </a:rPr>
              <a:t> </a:t>
            </a:r>
            <a:r>
              <a:rPr lang="tr-TR" sz="2400" spc="-10" dirty="0" err="1">
                <a:solidFill>
                  <a:schemeClr val="tx1"/>
                </a:solidFill>
                <a:latin typeface="Calibri"/>
                <a:cs typeface="Calibri"/>
              </a:rPr>
              <a:t>çalışıyoruz.</a:t>
            </a:r>
            <a:r>
              <a:rPr lang="tr-TR" sz="2400" dirty="0" err="1">
                <a:solidFill>
                  <a:schemeClr val="tx1"/>
                </a:solidFill>
                <a:latin typeface="Calibri"/>
                <a:cs typeface="Calibri"/>
              </a:rPr>
              <a:t>İş</a:t>
            </a:r>
            <a:r>
              <a:rPr lang="tr-TR" sz="2400" spc="-50" dirty="0">
                <a:solidFill>
                  <a:schemeClr val="tx1"/>
                </a:solidFill>
                <a:latin typeface="Calibri"/>
                <a:cs typeface="Calibri"/>
              </a:rPr>
              <a:t> </a:t>
            </a:r>
            <a:r>
              <a:rPr lang="tr-TR" sz="2400" spc="-10" dirty="0">
                <a:solidFill>
                  <a:schemeClr val="tx1"/>
                </a:solidFill>
                <a:latin typeface="Calibri"/>
                <a:cs typeface="Calibri"/>
              </a:rPr>
              <a:t>süreçlerimizi</a:t>
            </a:r>
            <a:r>
              <a:rPr lang="tr-TR" sz="2400" spc="-65" dirty="0">
                <a:solidFill>
                  <a:schemeClr val="tx1"/>
                </a:solidFill>
                <a:latin typeface="Calibri"/>
                <a:cs typeface="Calibri"/>
              </a:rPr>
              <a:t> </a:t>
            </a:r>
            <a:r>
              <a:rPr lang="tr-TR" sz="2400" dirty="0">
                <a:solidFill>
                  <a:schemeClr val="tx1"/>
                </a:solidFill>
                <a:latin typeface="Calibri"/>
                <a:cs typeface="Calibri"/>
              </a:rPr>
              <a:t>bu</a:t>
            </a:r>
            <a:r>
              <a:rPr lang="tr-TR" sz="2400" spc="-35" dirty="0">
                <a:solidFill>
                  <a:schemeClr val="tx1"/>
                </a:solidFill>
                <a:latin typeface="Calibri"/>
                <a:cs typeface="Calibri"/>
              </a:rPr>
              <a:t> </a:t>
            </a:r>
            <a:r>
              <a:rPr lang="tr-TR" sz="2400" dirty="0">
                <a:solidFill>
                  <a:schemeClr val="tx1"/>
                </a:solidFill>
                <a:latin typeface="Calibri"/>
                <a:cs typeface="Calibri"/>
              </a:rPr>
              <a:t>doğrultuda</a:t>
            </a:r>
            <a:r>
              <a:rPr lang="tr-TR" sz="2400" spc="-110" dirty="0">
                <a:solidFill>
                  <a:schemeClr val="tx1"/>
                </a:solidFill>
                <a:latin typeface="Calibri"/>
                <a:cs typeface="Calibri"/>
              </a:rPr>
              <a:t> </a:t>
            </a:r>
            <a:r>
              <a:rPr lang="tr-TR" sz="2400" spc="-30" dirty="0">
                <a:solidFill>
                  <a:schemeClr val="tx1"/>
                </a:solidFill>
                <a:latin typeface="Calibri"/>
                <a:cs typeface="Calibri"/>
              </a:rPr>
              <a:t>planlıyor,</a:t>
            </a:r>
            <a:r>
              <a:rPr lang="tr-TR" sz="2400" spc="-60" dirty="0">
                <a:solidFill>
                  <a:schemeClr val="tx1"/>
                </a:solidFill>
                <a:latin typeface="Calibri"/>
                <a:cs typeface="Calibri"/>
              </a:rPr>
              <a:t> </a:t>
            </a:r>
            <a:r>
              <a:rPr lang="tr-TR" sz="2400" dirty="0">
                <a:solidFill>
                  <a:schemeClr val="tx1"/>
                </a:solidFill>
                <a:latin typeface="Calibri"/>
                <a:cs typeface="Calibri"/>
              </a:rPr>
              <a:t>sonuçları</a:t>
            </a:r>
            <a:r>
              <a:rPr lang="tr-TR" sz="2400" spc="-35" dirty="0">
                <a:solidFill>
                  <a:schemeClr val="tx1"/>
                </a:solidFill>
                <a:latin typeface="Calibri"/>
                <a:cs typeface="Calibri"/>
              </a:rPr>
              <a:t> </a:t>
            </a:r>
            <a:r>
              <a:rPr lang="tr-TR" sz="2400" dirty="0">
                <a:solidFill>
                  <a:schemeClr val="tx1"/>
                </a:solidFill>
                <a:latin typeface="Calibri"/>
                <a:cs typeface="Calibri"/>
              </a:rPr>
              <a:t>analiz</a:t>
            </a:r>
            <a:r>
              <a:rPr lang="tr-TR" sz="2400" spc="-55" dirty="0">
                <a:solidFill>
                  <a:schemeClr val="tx1"/>
                </a:solidFill>
                <a:latin typeface="Calibri"/>
                <a:cs typeface="Calibri"/>
              </a:rPr>
              <a:t> </a:t>
            </a:r>
            <a:r>
              <a:rPr lang="tr-TR" sz="2400" dirty="0">
                <a:solidFill>
                  <a:schemeClr val="tx1"/>
                </a:solidFill>
                <a:latin typeface="Calibri"/>
                <a:cs typeface="Calibri"/>
              </a:rPr>
              <a:t>ediyor</a:t>
            </a:r>
            <a:r>
              <a:rPr lang="tr-TR" sz="2400" spc="10" dirty="0">
                <a:solidFill>
                  <a:schemeClr val="tx1"/>
                </a:solidFill>
                <a:latin typeface="Calibri"/>
                <a:cs typeface="Calibri"/>
              </a:rPr>
              <a:t> </a:t>
            </a:r>
            <a:r>
              <a:rPr lang="tr-TR" sz="2400" spc="-25" dirty="0">
                <a:solidFill>
                  <a:schemeClr val="tx1"/>
                </a:solidFill>
                <a:latin typeface="Calibri"/>
                <a:cs typeface="Calibri"/>
              </a:rPr>
              <a:t>ve 	</a:t>
            </a:r>
            <a:r>
              <a:rPr lang="tr-TR" sz="2400" dirty="0">
                <a:solidFill>
                  <a:schemeClr val="tx1"/>
                </a:solidFill>
                <a:latin typeface="Calibri"/>
                <a:cs typeface="Calibri"/>
              </a:rPr>
              <a:t>mevcut</a:t>
            </a:r>
            <a:r>
              <a:rPr lang="tr-TR" sz="2400" spc="-75" dirty="0">
                <a:solidFill>
                  <a:schemeClr val="tx1"/>
                </a:solidFill>
                <a:latin typeface="Calibri"/>
                <a:cs typeface="Calibri"/>
              </a:rPr>
              <a:t> </a:t>
            </a:r>
            <a:r>
              <a:rPr lang="tr-TR" sz="2400" spc="-10" dirty="0">
                <a:solidFill>
                  <a:schemeClr val="tx1"/>
                </a:solidFill>
                <a:latin typeface="Calibri"/>
                <a:cs typeface="Calibri"/>
              </a:rPr>
              <a:t>durumumuzu</a:t>
            </a:r>
            <a:r>
              <a:rPr lang="tr-TR" sz="2400" spc="-114" dirty="0">
                <a:solidFill>
                  <a:schemeClr val="tx1"/>
                </a:solidFill>
                <a:latin typeface="Calibri"/>
                <a:cs typeface="Calibri"/>
              </a:rPr>
              <a:t> </a:t>
            </a:r>
            <a:r>
              <a:rPr lang="tr-TR" sz="2400" dirty="0">
                <a:solidFill>
                  <a:schemeClr val="tx1"/>
                </a:solidFill>
                <a:latin typeface="Calibri"/>
                <a:cs typeface="Calibri"/>
              </a:rPr>
              <a:t>her</a:t>
            </a:r>
            <a:r>
              <a:rPr lang="tr-TR" sz="2400" spc="-50" dirty="0">
                <a:solidFill>
                  <a:schemeClr val="tx1"/>
                </a:solidFill>
                <a:latin typeface="Calibri"/>
                <a:cs typeface="Calibri"/>
              </a:rPr>
              <a:t> </a:t>
            </a:r>
            <a:r>
              <a:rPr lang="tr-TR" sz="2400" dirty="0">
                <a:solidFill>
                  <a:schemeClr val="tx1"/>
                </a:solidFill>
                <a:latin typeface="Calibri"/>
                <a:cs typeface="Calibri"/>
              </a:rPr>
              <a:t>geçen</a:t>
            </a:r>
            <a:r>
              <a:rPr lang="tr-TR" sz="2400" spc="-50" dirty="0">
                <a:solidFill>
                  <a:schemeClr val="tx1"/>
                </a:solidFill>
                <a:latin typeface="Calibri"/>
                <a:cs typeface="Calibri"/>
              </a:rPr>
              <a:t> </a:t>
            </a:r>
            <a:r>
              <a:rPr lang="tr-TR" sz="2400" dirty="0">
                <a:solidFill>
                  <a:schemeClr val="tx1"/>
                </a:solidFill>
                <a:latin typeface="Calibri"/>
                <a:cs typeface="Calibri"/>
              </a:rPr>
              <a:t>gün</a:t>
            </a:r>
            <a:r>
              <a:rPr lang="tr-TR" sz="2400" spc="-50" dirty="0">
                <a:solidFill>
                  <a:schemeClr val="tx1"/>
                </a:solidFill>
                <a:latin typeface="Calibri"/>
                <a:cs typeface="Calibri"/>
              </a:rPr>
              <a:t> </a:t>
            </a:r>
            <a:r>
              <a:rPr lang="tr-TR" sz="2400" dirty="0">
                <a:solidFill>
                  <a:schemeClr val="tx1"/>
                </a:solidFill>
                <a:latin typeface="Calibri"/>
                <a:cs typeface="Calibri"/>
              </a:rPr>
              <a:t>iyileştirmeyi</a:t>
            </a:r>
            <a:r>
              <a:rPr lang="tr-TR" sz="2400" spc="-10" dirty="0">
                <a:solidFill>
                  <a:schemeClr val="tx1"/>
                </a:solidFill>
                <a:latin typeface="Calibri"/>
                <a:cs typeface="Calibri"/>
              </a:rPr>
              <a:t> hedefliyoruz.</a:t>
            </a:r>
            <a:endParaRPr lang="tr-TR" sz="2400" dirty="0">
              <a:solidFill>
                <a:schemeClr val="tx1"/>
              </a:solidFill>
              <a:latin typeface="Calibri"/>
              <a:cs typeface="Calibri"/>
            </a:endParaRPr>
          </a:p>
          <a:p>
            <a:endParaRPr lang="tr-TR" dirty="0"/>
          </a:p>
        </p:txBody>
      </p:sp>
    </p:spTree>
    <p:extLst>
      <p:ext uri="{BB962C8B-B14F-4D97-AF65-F5344CB8AC3E}">
        <p14:creationId xmlns:p14="http://schemas.microsoft.com/office/powerpoint/2010/main" val="2978372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270" y="405084"/>
            <a:ext cx="8534400" cy="1318693"/>
          </a:xfrm>
          <a:prstGeom prst="rect">
            <a:avLst/>
          </a:prstGeom>
        </p:spPr>
        <p:txBody>
          <a:bodyPr vert="horz" wrap="square" lIns="0" tIns="635380" rIns="0" bIns="0" rtlCol="0">
            <a:spAutoFit/>
          </a:bodyPr>
          <a:lstStyle/>
          <a:p>
            <a:pPr marL="502920">
              <a:lnSpc>
                <a:spcPct val="100000"/>
              </a:lnSpc>
              <a:spcBef>
                <a:spcPts val="95"/>
              </a:spcBef>
            </a:pPr>
            <a:r>
              <a:rPr sz="4400" spc="-40" dirty="0">
                <a:latin typeface="Calibri Light" panose="020F0302020204030204" pitchFamily="34" charset="0"/>
                <a:ea typeface="Calibri Light" panose="020F0302020204030204" pitchFamily="34" charset="0"/>
                <a:cs typeface="Calibri Light" panose="020F0302020204030204" pitchFamily="34" charset="0"/>
              </a:rPr>
              <a:t>SAPADERE</a:t>
            </a:r>
            <a:r>
              <a:rPr sz="4400" spc="-235"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KANYONU</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17244" y="2347340"/>
            <a:ext cx="5662930" cy="2358390"/>
          </a:xfrm>
          <a:prstGeom prst="rect">
            <a:avLst/>
          </a:prstGeom>
        </p:spPr>
        <p:txBody>
          <a:bodyPr vert="horz" wrap="square" lIns="0" tIns="50800" rIns="0" bIns="0" rtlCol="0">
            <a:spAutoFit/>
          </a:bodyPr>
          <a:lstStyle/>
          <a:p>
            <a:pPr marL="12700" marR="5080" algn="just">
              <a:lnSpc>
                <a:spcPct val="89600"/>
              </a:lnSpc>
              <a:spcBef>
                <a:spcPts val="400"/>
              </a:spcBef>
            </a:pPr>
            <a:r>
              <a:rPr sz="2400" dirty="0">
                <a:latin typeface="Times New Roman"/>
                <a:cs typeface="Times New Roman"/>
              </a:rPr>
              <a:t>Sapadere</a:t>
            </a:r>
            <a:r>
              <a:rPr sz="2400" spc="210" dirty="0">
                <a:latin typeface="Times New Roman"/>
                <a:cs typeface="Times New Roman"/>
              </a:rPr>
              <a:t>  </a:t>
            </a:r>
            <a:r>
              <a:rPr sz="2400" dirty="0">
                <a:latin typeface="Times New Roman"/>
                <a:cs typeface="Times New Roman"/>
              </a:rPr>
              <a:t>kanyonu,</a:t>
            </a:r>
            <a:r>
              <a:rPr sz="2400" spc="220" dirty="0">
                <a:latin typeface="Times New Roman"/>
                <a:cs typeface="Times New Roman"/>
              </a:rPr>
              <a:t>  </a:t>
            </a:r>
            <a:r>
              <a:rPr sz="2400" dirty="0">
                <a:latin typeface="Times New Roman"/>
                <a:cs typeface="Times New Roman"/>
              </a:rPr>
              <a:t>Sapadere</a:t>
            </a:r>
            <a:r>
              <a:rPr sz="2400" spc="215" dirty="0">
                <a:latin typeface="Times New Roman"/>
                <a:cs typeface="Times New Roman"/>
              </a:rPr>
              <a:t>  </a:t>
            </a:r>
            <a:r>
              <a:rPr sz="2400" dirty="0">
                <a:latin typeface="Times New Roman"/>
                <a:cs typeface="Times New Roman"/>
              </a:rPr>
              <a:t>köyünde</a:t>
            </a:r>
            <a:r>
              <a:rPr sz="2400" spc="235" dirty="0">
                <a:latin typeface="Times New Roman"/>
                <a:cs typeface="Times New Roman"/>
              </a:rPr>
              <a:t>  </a:t>
            </a:r>
            <a:r>
              <a:rPr sz="2400" spc="-25" dirty="0">
                <a:latin typeface="Times New Roman"/>
                <a:cs typeface="Times New Roman"/>
              </a:rPr>
              <a:t>yer </a:t>
            </a:r>
            <a:r>
              <a:rPr sz="2400" dirty="0">
                <a:latin typeface="Times New Roman"/>
                <a:cs typeface="Times New Roman"/>
              </a:rPr>
              <a:t>alır.</a:t>
            </a:r>
            <a:r>
              <a:rPr sz="2400" spc="505" dirty="0">
                <a:latin typeface="Times New Roman"/>
                <a:cs typeface="Times New Roman"/>
              </a:rPr>
              <a:t>  </a:t>
            </a:r>
            <a:r>
              <a:rPr sz="2400" dirty="0">
                <a:latin typeface="Times New Roman"/>
                <a:cs typeface="Times New Roman"/>
              </a:rPr>
              <a:t>Denizden</a:t>
            </a:r>
            <a:r>
              <a:rPr sz="2400" spc="495" dirty="0">
                <a:latin typeface="Times New Roman"/>
                <a:cs typeface="Times New Roman"/>
              </a:rPr>
              <a:t>  </a:t>
            </a:r>
            <a:r>
              <a:rPr sz="2400" dirty="0">
                <a:latin typeface="Times New Roman"/>
                <a:cs typeface="Times New Roman"/>
              </a:rPr>
              <a:t>400</a:t>
            </a:r>
            <a:r>
              <a:rPr sz="2400" spc="505" dirty="0">
                <a:latin typeface="Times New Roman"/>
                <a:cs typeface="Times New Roman"/>
              </a:rPr>
              <a:t>  </a:t>
            </a:r>
            <a:r>
              <a:rPr sz="2400" dirty="0">
                <a:latin typeface="Times New Roman"/>
                <a:cs typeface="Times New Roman"/>
              </a:rPr>
              <a:t>metre</a:t>
            </a:r>
            <a:r>
              <a:rPr sz="2400" spc="509" dirty="0">
                <a:latin typeface="Times New Roman"/>
                <a:cs typeface="Times New Roman"/>
              </a:rPr>
              <a:t>  </a:t>
            </a:r>
            <a:r>
              <a:rPr sz="2400" spc="-10" dirty="0">
                <a:latin typeface="Times New Roman"/>
                <a:cs typeface="Times New Roman"/>
              </a:rPr>
              <a:t>yüksekliğinde </a:t>
            </a:r>
            <a:r>
              <a:rPr sz="2400" dirty="0">
                <a:latin typeface="Times New Roman"/>
                <a:cs typeface="Times New Roman"/>
              </a:rPr>
              <a:t>bulunan</a:t>
            </a:r>
            <a:r>
              <a:rPr sz="2400" spc="330" dirty="0">
                <a:latin typeface="Times New Roman"/>
                <a:cs typeface="Times New Roman"/>
              </a:rPr>
              <a:t> </a:t>
            </a:r>
            <a:r>
              <a:rPr sz="2400" dirty="0">
                <a:latin typeface="Times New Roman"/>
                <a:cs typeface="Times New Roman"/>
              </a:rPr>
              <a:t>kanyonun</a:t>
            </a:r>
            <a:r>
              <a:rPr sz="2400" spc="335" dirty="0">
                <a:latin typeface="Times New Roman"/>
                <a:cs typeface="Times New Roman"/>
              </a:rPr>
              <a:t> </a:t>
            </a:r>
            <a:r>
              <a:rPr sz="2400" dirty="0">
                <a:latin typeface="Times New Roman"/>
                <a:cs typeface="Times New Roman"/>
              </a:rPr>
              <a:t>3</a:t>
            </a:r>
            <a:r>
              <a:rPr sz="2400" spc="335" dirty="0">
                <a:latin typeface="Times New Roman"/>
                <a:cs typeface="Times New Roman"/>
              </a:rPr>
              <a:t> </a:t>
            </a:r>
            <a:r>
              <a:rPr sz="2400" dirty="0">
                <a:latin typeface="Times New Roman"/>
                <a:cs typeface="Times New Roman"/>
              </a:rPr>
              <a:t>tarafı</a:t>
            </a:r>
            <a:r>
              <a:rPr sz="2400" spc="360" dirty="0">
                <a:latin typeface="Times New Roman"/>
                <a:cs typeface="Times New Roman"/>
              </a:rPr>
              <a:t> </a:t>
            </a:r>
            <a:r>
              <a:rPr sz="2400" dirty="0">
                <a:latin typeface="Times New Roman"/>
                <a:cs typeface="Times New Roman"/>
              </a:rPr>
              <a:t>yüksek</a:t>
            </a:r>
            <a:r>
              <a:rPr sz="2400" spc="335" dirty="0">
                <a:latin typeface="Times New Roman"/>
                <a:cs typeface="Times New Roman"/>
              </a:rPr>
              <a:t> </a:t>
            </a:r>
            <a:r>
              <a:rPr sz="2400" dirty="0">
                <a:latin typeface="Times New Roman"/>
                <a:cs typeface="Times New Roman"/>
              </a:rPr>
              <a:t>dağlar</a:t>
            </a:r>
            <a:r>
              <a:rPr sz="2400" spc="325" dirty="0">
                <a:latin typeface="Times New Roman"/>
                <a:cs typeface="Times New Roman"/>
              </a:rPr>
              <a:t> </a:t>
            </a:r>
            <a:r>
              <a:rPr sz="2400" spc="-25" dirty="0">
                <a:latin typeface="Times New Roman"/>
                <a:cs typeface="Times New Roman"/>
              </a:rPr>
              <a:t>ile </a:t>
            </a:r>
            <a:r>
              <a:rPr sz="2400" dirty="0">
                <a:latin typeface="Times New Roman"/>
                <a:cs typeface="Times New Roman"/>
              </a:rPr>
              <a:t>çevrili</a:t>
            </a:r>
            <a:r>
              <a:rPr sz="2400" spc="160" dirty="0">
                <a:latin typeface="Times New Roman"/>
                <a:cs typeface="Times New Roman"/>
              </a:rPr>
              <a:t>  </a:t>
            </a:r>
            <a:r>
              <a:rPr sz="2400" dirty="0">
                <a:latin typeface="Times New Roman"/>
                <a:cs typeface="Times New Roman"/>
              </a:rPr>
              <a:t>olup</a:t>
            </a:r>
            <a:r>
              <a:rPr sz="2400" spc="145" dirty="0">
                <a:latin typeface="Times New Roman"/>
                <a:cs typeface="Times New Roman"/>
              </a:rPr>
              <a:t>  </a:t>
            </a:r>
            <a:r>
              <a:rPr sz="2400" dirty="0">
                <a:latin typeface="Times New Roman"/>
                <a:cs typeface="Times New Roman"/>
              </a:rPr>
              <a:t>750</a:t>
            </a:r>
            <a:r>
              <a:rPr sz="2400" spc="155" dirty="0">
                <a:latin typeface="Times New Roman"/>
                <a:cs typeface="Times New Roman"/>
              </a:rPr>
              <a:t>  </a:t>
            </a:r>
            <a:r>
              <a:rPr sz="2400" dirty="0">
                <a:latin typeface="Times New Roman"/>
                <a:cs typeface="Times New Roman"/>
              </a:rPr>
              <a:t>metre</a:t>
            </a:r>
            <a:r>
              <a:rPr sz="2400" spc="150" dirty="0">
                <a:latin typeface="Times New Roman"/>
                <a:cs typeface="Times New Roman"/>
              </a:rPr>
              <a:t>  </a:t>
            </a:r>
            <a:r>
              <a:rPr sz="2400" dirty="0">
                <a:latin typeface="Times New Roman"/>
                <a:cs typeface="Times New Roman"/>
              </a:rPr>
              <a:t>uzunluğundadır</a:t>
            </a:r>
            <a:r>
              <a:rPr sz="2400" spc="145" dirty="0">
                <a:latin typeface="Times New Roman"/>
                <a:cs typeface="Times New Roman"/>
              </a:rPr>
              <a:t>  </a:t>
            </a:r>
            <a:r>
              <a:rPr sz="2400" spc="-25" dirty="0">
                <a:latin typeface="Times New Roman"/>
                <a:cs typeface="Times New Roman"/>
              </a:rPr>
              <a:t>ve </a:t>
            </a:r>
            <a:r>
              <a:rPr sz="2400" dirty="0">
                <a:latin typeface="Times New Roman"/>
                <a:cs typeface="Times New Roman"/>
              </a:rPr>
              <a:t>etrafı</a:t>
            </a:r>
            <a:r>
              <a:rPr sz="2400" spc="180" dirty="0">
                <a:latin typeface="Times New Roman"/>
                <a:cs typeface="Times New Roman"/>
              </a:rPr>
              <a:t>  </a:t>
            </a:r>
            <a:r>
              <a:rPr sz="2400" dirty="0">
                <a:latin typeface="Times New Roman"/>
                <a:cs typeface="Times New Roman"/>
              </a:rPr>
              <a:t>karstik</a:t>
            </a:r>
            <a:r>
              <a:rPr sz="2400" spc="190" dirty="0">
                <a:latin typeface="Times New Roman"/>
                <a:cs typeface="Times New Roman"/>
              </a:rPr>
              <a:t>  </a:t>
            </a:r>
            <a:r>
              <a:rPr sz="2400" dirty="0">
                <a:latin typeface="Times New Roman"/>
                <a:cs typeface="Times New Roman"/>
              </a:rPr>
              <a:t>kayaçlar</a:t>
            </a:r>
            <a:r>
              <a:rPr sz="2400" spc="195" dirty="0">
                <a:latin typeface="Times New Roman"/>
                <a:cs typeface="Times New Roman"/>
              </a:rPr>
              <a:t>  </a:t>
            </a:r>
            <a:r>
              <a:rPr sz="2400" dirty="0">
                <a:latin typeface="Times New Roman"/>
                <a:cs typeface="Times New Roman"/>
              </a:rPr>
              <a:t>ile</a:t>
            </a:r>
            <a:r>
              <a:rPr sz="2400" spc="185" dirty="0">
                <a:latin typeface="Times New Roman"/>
                <a:cs typeface="Times New Roman"/>
              </a:rPr>
              <a:t>  </a:t>
            </a:r>
            <a:r>
              <a:rPr sz="2400" dirty="0">
                <a:latin typeface="Times New Roman"/>
                <a:cs typeface="Times New Roman"/>
              </a:rPr>
              <a:t>çevrilidir.</a:t>
            </a:r>
            <a:r>
              <a:rPr sz="2400" spc="185" dirty="0">
                <a:latin typeface="Times New Roman"/>
                <a:cs typeface="Times New Roman"/>
              </a:rPr>
              <a:t>  </a:t>
            </a:r>
            <a:r>
              <a:rPr sz="2400" spc="-20" dirty="0">
                <a:latin typeface="Times New Roman"/>
                <a:cs typeface="Times New Roman"/>
              </a:rPr>
              <a:t>Suyu </a:t>
            </a:r>
            <a:r>
              <a:rPr sz="2400" dirty="0">
                <a:latin typeface="Times New Roman"/>
                <a:cs typeface="Times New Roman"/>
              </a:rPr>
              <a:t>Toros</a:t>
            </a:r>
            <a:r>
              <a:rPr sz="2400" spc="325" dirty="0">
                <a:latin typeface="Times New Roman"/>
                <a:cs typeface="Times New Roman"/>
              </a:rPr>
              <a:t>    </a:t>
            </a:r>
            <a:r>
              <a:rPr sz="2400" dirty="0">
                <a:latin typeface="Times New Roman"/>
                <a:cs typeface="Times New Roman"/>
              </a:rPr>
              <a:t>dağlarının</a:t>
            </a:r>
            <a:r>
              <a:rPr sz="2400" spc="325" dirty="0">
                <a:latin typeface="Times New Roman"/>
                <a:cs typeface="Times New Roman"/>
              </a:rPr>
              <a:t>    </a:t>
            </a:r>
            <a:r>
              <a:rPr sz="2400" dirty="0">
                <a:latin typeface="Times New Roman"/>
                <a:cs typeface="Times New Roman"/>
              </a:rPr>
              <a:t>kayalarının</a:t>
            </a:r>
            <a:r>
              <a:rPr sz="2400" spc="330" dirty="0">
                <a:latin typeface="Times New Roman"/>
                <a:cs typeface="Times New Roman"/>
              </a:rPr>
              <a:t>    </a:t>
            </a:r>
            <a:r>
              <a:rPr sz="2400" spc="-10" dirty="0">
                <a:latin typeface="Times New Roman"/>
                <a:cs typeface="Times New Roman"/>
              </a:rPr>
              <a:t>içinden </a:t>
            </a:r>
            <a:r>
              <a:rPr sz="2400" dirty="0">
                <a:latin typeface="Times New Roman"/>
                <a:cs typeface="Times New Roman"/>
              </a:rPr>
              <a:t>çıktığından</a:t>
            </a:r>
            <a:r>
              <a:rPr sz="2400" spc="-65" dirty="0">
                <a:latin typeface="Times New Roman"/>
                <a:cs typeface="Times New Roman"/>
              </a:rPr>
              <a:t> </a:t>
            </a:r>
            <a:r>
              <a:rPr sz="2400" dirty="0">
                <a:latin typeface="Times New Roman"/>
                <a:cs typeface="Times New Roman"/>
              </a:rPr>
              <a:t>soğuktur,</a:t>
            </a:r>
            <a:r>
              <a:rPr sz="2400" spc="-35" dirty="0">
                <a:latin typeface="Times New Roman"/>
                <a:cs typeface="Times New Roman"/>
              </a:rPr>
              <a:t> </a:t>
            </a:r>
            <a:r>
              <a:rPr sz="2400" dirty="0">
                <a:latin typeface="Times New Roman"/>
                <a:cs typeface="Times New Roman"/>
              </a:rPr>
              <a:t>oksijeni</a:t>
            </a:r>
            <a:r>
              <a:rPr sz="2400" spc="-80" dirty="0">
                <a:latin typeface="Times New Roman"/>
                <a:cs typeface="Times New Roman"/>
              </a:rPr>
              <a:t> </a:t>
            </a:r>
            <a:r>
              <a:rPr sz="2400" spc="-10" dirty="0">
                <a:latin typeface="Times New Roman"/>
                <a:cs typeface="Times New Roman"/>
              </a:rPr>
              <a:t>boldur.</a:t>
            </a:r>
            <a:endParaRPr sz="2400" dirty="0">
              <a:latin typeface="Times New Roman"/>
              <a:cs typeface="Times New Roman"/>
            </a:endParaRPr>
          </a:p>
        </p:txBody>
      </p:sp>
      <p:pic>
        <p:nvPicPr>
          <p:cNvPr id="4" name="object 4"/>
          <p:cNvPicPr/>
          <p:nvPr/>
        </p:nvPicPr>
        <p:blipFill>
          <a:blip r:embed="rId2" cstate="print"/>
          <a:stretch>
            <a:fillRect/>
          </a:stretch>
        </p:blipFill>
        <p:spPr>
          <a:xfrm>
            <a:off x="7961376" y="1700783"/>
            <a:ext cx="4011168" cy="484632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941" y="261481"/>
            <a:ext cx="8534400" cy="1306383"/>
          </a:xfrm>
          <a:prstGeom prst="rect">
            <a:avLst/>
          </a:prstGeom>
        </p:spPr>
        <p:txBody>
          <a:bodyPr vert="horz" wrap="square" lIns="0" tIns="623189" rIns="0" bIns="0" rtlCol="0">
            <a:spAutoFit/>
          </a:bodyPr>
          <a:lstStyle/>
          <a:p>
            <a:pPr marL="502920">
              <a:lnSpc>
                <a:spcPct val="100000"/>
              </a:lnSpc>
              <a:spcBef>
                <a:spcPts val="95"/>
              </a:spcBef>
            </a:pPr>
            <a:r>
              <a:rPr sz="4400" spc="-10" dirty="0">
                <a:latin typeface="Calibri Light" panose="020F0302020204030204" pitchFamily="34" charset="0"/>
                <a:ea typeface="Calibri Light" panose="020F0302020204030204" pitchFamily="34" charset="0"/>
                <a:cs typeface="Calibri Light" panose="020F0302020204030204" pitchFamily="34" charset="0"/>
              </a:rPr>
              <a:t>SÜLEYMANİYE</a:t>
            </a:r>
            <a:r>
              <a:rPr sz="4400" spc="-215" dirty="0">
                <a:latin typeface="Calibri Light" panose="020F0302020204030204" pitchFamily="34" charset="0"/>
                <a:ea typeface="Calibri Light" panose="020F0302020204030204" pitchFamily="34" charset="0"/>
                <a:cs typeface="Calibri Light" panose="020F0302020204030204" pitchFamily="34" charset="0"/>
              </a:rPr>
              <a:t> </a:t>
            </a:r>
            <a:r>
              <a:rPr sz="4400" spc="-20" dirty="0">
                <a:latin typeface="Calibri Light" panose="020F0302020204030204" pitchFamily="34" charset="0"/>
                <a:ea typeface="Calibri Light" panose="020F0302020204030204" pitchFamily="34" charset="0"/>
                <a:cs typeface="Calibri Light" panose="020F0302020204030204" pitchFamily="34" charset="0"/>
              </a:rPr>
              <a:t>CAMİ</a:t>
            </a:r>
            <a:r>
              <a:rPr lang="tr-TR" sz="4400" spc="-20" dirty="0">
                <a:latin typeface="Calibri Light" panose="020F0302020204030204" pitchFamily="34" charset="0"/>
                <a:ea typeface="Calibri Light" panose="020F0302020204030204" pitchFamily="34" charset="0"/>
                <a:cs typeface="Calibri Light" panose="020F0302020204030204" pitchFamily="34" charset="0"/>
              </a:rPr>
              <a:t>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17244" y="2319273"/>
            <a:ext cx="5057775" cy="2696845"/>
          </a:xfrm>
          <a:prstGeom prst="rect">
            <a:avLst/>
          </a:prstGeom>
        </p:spPr>
        <p:txBody>
          <a:bodyPr vert="horz" wrap="square" lIns="0" tIns="48895" rIns="0" bIns="0" rtlCol="0">
            <a:spAutoFit/>
          </a:bodyPr>
          <a:lstStyle/>
          <a:p>
            <a:pPr marL="12700" marR="5080" algn="just">
              <a:lnSpc>
                <a:spcPct val="90000"/>
              </a:lnSpc>
              <a:spcBef>
                <a:spcPts val="385"/>
              </a:spcBef>
            </a:pPr>
            <a:r>
              <a:rPr sz="2400" dirty="0">
                <a:latin typeface="Times New Roman"/>
                <a:cs typeface="Times New Roman"/>
              </a:rPr>
              <a:t>Alaaddin</a:t>
            </a:r>
            <a:r>
              <a:rPr sz="2400" spc="165" dirty="0">
                <a:latin typeface="Times New Roman"/>
                <a:cs typeface="Times New Roman"/>
              </a:rPr>
              <a:t> </a:t>
            </a:r>
            <a:r>
              <a:rPr sz="2400" dirty="0">
                <a:latin typeface="Times New Roman"/>
                <a:cs typeface="Times New Roman"/>
              </a:rPr>
              <a:t>Camii,</a:t>
            </a:r>
            <a:r>
              <a:rPr sz="2400" spc="170" dirty="0">
                <a:latin typeface="Times New Roman"/>
                <a:cs typeface="Times New Roman"/>
              </a:rPr>
              <a:t> </a:t>
            </a:r>
            <a:r>
              <a:rPr sz="2400" dirty="0">
                <a:latin typeface="Times New Roman"/>
                <a:cs typeface="Times New Roman"/>
              </a:rPr>
              <a:t>Kale</a:t>
            </a:r>
            <a:r>
              <a:rPr sz="2400" spc="155" dirty="0">
                <a:latin typeface="Times New Roman"/>
                <a:cs typeface="Times New Roman"/>
              </a:rPr>
              <a:t> </a:t>
            </a:r>
            <a:r>
              <a:rPr sz="2400" dirty="0">
                <a:latin typeface="Times New Roman"/>
                <a:cs typeface="Times New Roman"/>
              </a:rPr>
              <a:t>Camii,</a:t>
            </a:r>
            <a:r>
              <a:rPr sz="2400" spc="170" dirty="0">
                <a:latin typeface="Times New Roman"/>
                <a:cs typeface="Times New Roman"/>
              </a:rPr>
              <a:t> </a:t>
            </a:r>
            <a:r>
              <a:rPr sz="2400" dirty="0">
                <a:latin typeface="Times New Roman"/>
                <a:cs typeface="Times New Roman"/>
              </a:rPr>
              <a:t>Orta</a:t>
            </a:r>
            <a:r>
              <a:rPr sz="2400" spc="155" dirty="0">
                <a:latin typeface="Times New Roman"/>
                <a:cs typeface="Times New Roman"/>
              </a:rPr>
              <a:t> </a:t>
            </a:r>
            <a:r>
              <a:rPr sz="2400" spc="-10" dirty="0">
                <a:latin typeface="Times New Roman"/>
                <a:cs typeface="Times New Roman"/>
              </a:rPr>
              <a:t>Hisar </a:t>
            </a:r>
            <a:r>
              <a:rPr sz="2400" dirty="0">
                <a:latin typeface="Times New Roman"/>
                <a:cs typeface="Times New Roman"/>
              </a:rPr>
              <a:t>Camii</a:t>
            </a:r>
            <a:r>
              <a:rPr sz="2400" spc="400" dirty="0">
                <a:latin typeface="Times New Roman"/>
                <a:cs typeface="Times New Roman"/>
              </a:rPr>
              <a:t> </a:t>
            </a:r>
            <a:r>
              <a:rPr sz="2400" dirty="0">
                <a:latin typeface="Times New Roman"/>
                <a:cs typeface="Times New Roman"/>
              </a:rPr>
              <a:t>adlarıyla</a:t>
            </a:r>
            <a:r>
              <a:rPr sz="2400" spc="390" dirty="0">
                <a:latin typeface="Times New Roman"/>
                <a:cs typeface="Times New Roman"/>
              </a:rPr>
              <a:t> </a:t>
            </a:r>
            <a:r>
              <a:rPr sz="2400" dirty="0">
                <a:latin typeface="Times New Roman"/>
                <a:cs typeface="Times New Roman"/>
              </a:rPr>
              <a:t>da</a:t>
            </a:r>
            <a:r>
              <a:rPr sz="2400" spc="425" dirty="0">
                <a:latin typeface="Times New Roman"/>
                <a:cs typeface="Times New Roman"/>
              </a:rPr>
              <a:t> </a:t>
            </a:r>
            <a:r>
              <a:rPr sz="2400" dirty="0">
                <a:latin typeface="Times New Roman"/>
                <a:cs typeface="Times New Roman"/>
              </a:rPr>
              <a:t>bilinen</a:t>
            </a:r>
            <a:r>
              <a:rPr sz="2400" spc="409" dirty="0">
                <a:latin typeface="Times New Roman"/>
                <a:cs typeface="Times New Roman"/>
              </a:rPr>
              <a:t> </a:t>
            </a:r>
            <a:r>
              <a:rPr sz="2400" dirty="0">
                <a:latin typeface="Times New Roman"/>
                <a:cs typeface="Times New Roman"/>
              </a:rPr>
              <a:t>13.</a:t>
            </a:r>
            <a:r>
              <a:rPr sz="2400" spc="455" dirty="0">
                <a:latin typeface="Times New Roman"/>
                <a:cs typeface="Times New Roman"/>
              </a:rPr>
              <a:t> </a:t>
            </a:r>
            <a:r>
              <a:rPr sz="2400" spc="-10" dirty="0">
                <a:latin typeface="Times New Roman"/>
                <a:cs typeface="Times New Roman"/>
              </a:rPr>
              <a:t>yüzyılda </a:t>
            </a:r>
            <a:r>
              <a:rPr sz="2400" dirty="0">
                <a:latin typeface="Times New Roman"/>
                <a:cs typeface="Times New Roman"/>
              </a:rPr>
              <a:t>Alaaddin</a:t>
            </a:r>
            <a:r>
              <a:rPr sz="2400" spc="265" dirty="0">
                <a:latin typeface="Times New Roman"/>
                <a:cs typeface="Times New Roman"/>
              </a:rPr>
              <a:t>   </a:t>
            </a:r>
            <a:r>
              <a:rPr sz="2400" dirty="0">
                <a:latin typeface="Times New Roman"/>
                <a:cs typeface="Times New Roman"/>
              </a:rPr>
              <a:t>Keykubat</a:t>
            </a:r>
            <a:r>
              <a:rPr sz="2400" spc="265" dirty="0">
                <a:latin typeface="Times New Roman"/>
                <a:cs typeface="Times New Roman"/>
              </a:rPr>
              <a:t>   </a:t>
            </a:r>
            <a:r>
              <a:rPr sz="2400" dirty="0">
                <a:latin typeface="Times New Roman"/>
                <a:cs typeface="Times New Roman"/>
              </a:rPr>
              <a:t>tarafından</a:t>
            </a:r>
            <a:r>
              <a:rPr sz="2400" spc="265" dirty="0">
                <a:latin typeface="Times New Roman"/>
                <a:cs typeface="Times New Roman"/>
              </a:rPr>
              <a:t>   </a:t>
            </a:r>
            <a:r>
              <a:rPr sz="2400" spc="-20" dirty="0">
                <a:latin typeface="Times New Roman"/>
                <a:cs typeface="Times New Roman"/>
              </a:rPr>
              <a:t>inşa </a:t>
            </a:r>
            <a:r>
              <a:rPr sz="2400" dirty="0">
                <a:latin typeface="Times New Roman"/>
                <a:cs typeface="Times New Roman"/>
              </a:rPr>
              <a:t>ettirilmiş</a:t>
            </a:r>
            <a:r>
              <a:rPr sz="2400" spc="145" dirty="0">
                <a:latin typeface="Times New Roman"/>
                <a:cs typeface="Times New Roman"/>
              </a:rPr>
              <a:t>  </a:t>
            </a:r>
            <a:r>
              <a:rPr sz="2400" dirty="0">
                <a:latin typeface="Times New Roman"/>
                <a:cs typeface="Times New Roman"/>
              </a:rPr>
              <a:t>fakat</a:t>
            </a:r>
            <a:r>
              <a:rPr sz="2400" spc="145" dirty="0">
                <a:latin typeface="Times New Roman"/>
                <a:cs typeface="Times New Roman"/>
              </a:rPr>
              <a:t>  </a:t>
            </a:r>
            <a:r>
              <a:rPr sz="2400" dirty="0">
                <a:latin typeface="Times New Roman"/>
                <a:cs typeface="Times New Roman"/>
              </a:rPr>
              <a:t>bir</a:t>
            </a:r>
            <a:r>
              <a:rPr sz="2400" spc="145" dirty="0">
                <a:latin typeface="Times New Roman"/>
                <a:cs typeface="Times New Roman"/>
              </a:rPr>
              <a:t>  </a:t>
            </a:r>
            <a:r>
              <a:rPr sz="2400" dirty="0">
                <a:latin typeface="Times New Roman"/>
                <a:cs typeface="Times New Roman"/>
              </a:rPr>
              <a:t>yıldırımın</a:t>
            </a:r>
            <a:r>
              <a:rPr sz="2400" spc="145" dirty="0">
                <a:latin typeface="Times New Roman"/>
                <a:cs typeface="Times New Roman"/>
              </a:rPr>
              <a:t>  </a:t>
            </a:r>
            <a:r>
              <a:rPr sz="2400" spc="-10" dirty="0">
                <a:latin typeface="Times New Roman"/>
                <a:cs typeface="Times New Roman"/>
              </a:rPr>
              <a:t>düşmesi </a:t>
            </a:r>
            <a:r>
              <a:rPr sz="2400" dirty="0">
                <a:latin typeface="Times New Roman"/>
                <a:cs typeface="Times New Roman"/>
              </a:rPr>
              <a:t>sonucu</a:t>
            </a:r>
            <a:r>
              <a:rPr sz="2400" spc="355" dirty="0">
                <a:latin typeface="Times New Roman"/>
                <a:cs typeface="Times New Roman"/>
              </a:rPr>
              <a:t>  </a:t>
            </a:r>
            <a:r>
              <a:rPr sz="2400" dirty="0">
                <a:latin typeface="Times New Roman"/>
                <a:cs typeface="Times New Roman"/>
              </a:rPr>
              <a:t>yıkılmıştır.</a:t>
            </a:r>
            <a:r>
              <a:rPr sz="2400" spc="340" dirty="0">
                <a:latin typeface="Times New Roman"/>
                <a:cs typeface="Times New Roman"/>
              </a:rPr>
              <a:t>  </a:t>
            </a:r>
            <a:r>
              <a:rPr sz="2400" dirty="0">
                <a:latin typeface="Times New Roman"/>
                <a:cs typeface="Times New Roman"/>
              </a:rPr>
              <a:t>16.</a:t>
            </a:r>
            <a:r>
              <a:rPr sz="2400" spc="345" dirty="0">
                <a:latin typeface="Times New Roman"/>
                <a:cs typeface="Times New Roman"/>
              </a:rPr>
              <a:t>  </a:t>
            </a:r>
            <a:r>
              <a:rPr sz="2400" dirty="0">
                <a:latin typeface="Times New Roman"/>
                <a:cs typeface="Times New Roman"/>
              </a:rPr>
              <a:t>Yüzyılda</a:t>
            </a:r>
            <a:r>
              <a:rPr sz="2400" spc="340" dirty="0">
                <a:latin typeface="Times New Roman"/>
                <a:cs typeface="Times New Roman"/>
              </a:rPr>
              <a:t>  </a:t>
            </a:r>
            <a:r>
              <a:rPr sz="2400" spc="-25" dirty="0">
                <a:latin typeface="Times New Roman"/>
                <a:cs typeface="Times New Roman"/>
              </a:rPr>
              <a:t>ise </a:t>
            </a:r>
            <a:r>
              <a:rPr sz="2400" dirty="0">
                <a:latin typeface="Times New Roman"/>
                <a:cs typeface="Times New Roman"/>
              </a:rPr>
              <a:t>Kanuni</a:t>
            </a:r>
            <a:r>
              <a:rPr sz="2400" spc="170" dirty="0">
                <a:latin typeface="Times New Roman"/>
                <a:cs typeface="Times New Roman"/>
              </a:rPr>
              <a:t> </a:t>
            </a:r>
            <a:r>
              <a:rPr sz="2400" dirty="0">
                <a:latin typeface="Times New Roman"/>
                <a:cs typeface="Times New Roman"/>
              </a:rPr>
              <a:t>Sultan</a:t>
            </a:r>
            <a:r>
              <a:rPr sz="2400" spc="150" dirty="0">
                <a:latin typeface="Times New Roman"/>
                <a:cs typeface="Times New Roman"/>
              </a:rPr>
              <a:t> </a:t>
            </a:r>
            <a:r>
              <a:rPr sz="2400" dirty="0">
                <a:latin typeface="Times New Roman"/>
                <a:cs typeface="Times New Roman"/>
              </a:rPr>
              <a:t>Süleyman</a:t>
            </a:r>
            <a:r>
              <a:rPr sz="2400" spc="200" dirty="0">
                <a:latin typeface="Times New Roman"/>
                <a:cs typeface="Times New Roman"/>
              </a:rPr>
              <a:t> </a:t>
            </a:r>
            <a:r>
              <a:rPr sz="2400" dirty="0">
                <a:latin typeface="Times New Roman"/>
                <a:cs typeface="Times New Roman"/>
              </a:rPr>
              <a:t>tarafından</a:t>
            </a:r>
            <a:r>
              <a:rPr sz="2400" spc="175" dirty="0">
                <a:latin typeface="Times New Roman"/>
                <a:cs typeface="Times New Roman"/>
              </a:rPr>
              <a:t> </a:t>
            </a:r>
            <a:r>
              <a:rPr sz="2400" spc="-20" dirty="0">
                <a:latin typeface="Times New Roman"/>
                <a:cs typeface="Times New Roman"/>
              </a:rPr>
              <a:t>eski </a:t>
            </a:r>
            <a:r>
              <a:rPr sz="2400" dirty="0">
                <a:latin typeface="Times New Roman"/>
                <a:cs typeface="Times New Roman"/>
              </a:rPr>
              <a:t>malzemeleri</a:t>
            </a:r>
            <a:r>
              <a:rPr sz="2400" spc="459" dirty="0">
                <a:latin typeface="Times New Roman"/>
                <a:cs typeface="Times New Roman"/>
              </a:rPr>
              <a:t>     </a:t>
            </a:r>
            <a:r>
              <a:rPr sz="2400" dirty="0">
                <a:latin typeface="Times New Roman"/>
                <a:cs typeface="Times New Roman"/>
              </a:rPr>
              <a:t>kullanılarak</a:t>
            </a:r>
            <a:r>
              <a:rPr sz="2400" spc="465" dirty="0">
                <a:latin typeface="Times New Roman"/>
                <a:cs typeface="Times New Roman"/>
              </a:rPr>
              <a:t>     </a:t>
            </a:r>
            <a:r>
              <a:rPr sz="2400" spc="-10" dirty="0">
                <a:latin typeface="Times New Roman"/>
                <a:cs typeface="Times New Roman"/>
              </a:rPr>
              <a:t>tekrar </a:t>
            </a:r>
            <a:r>
              <a:rPr sz="2400" dirty="0">
                <a:latin typeface="Times New Roman"/>
                <a:cs typeface="Times New Roman"/>
              </a:rPr>
              <a:t>yapılandırılmış</a:t>
            </a:r>
            <a:r>
              <a:rPr sz="2400" spc="-25" dirty="0">
                <a:latin typeface="Times New Roman"/>
                <a:cs typeface="Times New Roman"/>
              </a:rPr>
              <a:t> </a:t>
            </a:r>
            <a:r>
              <a:rPr sz="2400" dirty="0">
                <a:latin typeface="Times New Roman"/>
                <a:cs typeface="Times New Roman"/>
              </a:rPr>
              <a:t>ve</a:t>
            </a:r>
            <a:r>
              <a:rPr sz="2400" spc="-50" dirty="0">
                <a:latin typeface="Times New Roman"/>
                <a:cs typeface="Times New Roman"/>
              </a:rPr>
              <a:t> </a:t>
            </a:r>
            <a:r>
              <a:rPr sz="2400" dirty="0">
                <a:latin typeface="Times New Roman"/>
                <a:cs typeface="Times New Roman"/>
              </a:rPr>
              <a:t>ibadete</a:t>
            </a:r>
            <a:r>
              <a:rPr sz="2400" spc="-45" dirty="0">
                <a:latin typeface="Times New Roman"/>
                <a:cs typeface="Times New Roman"/>
              </a:rPr>
              <a:t> </a:t>
            </a:r>
            <a:r>
              <a:rPr sz="2400" spc="-10" dirty="0">
                <a:latin typeface="Times New Roman"/>
                <a:cs typeface="Times New Roman"/>
              </a:rPr>
              <a:t>açılmıştır.</a:t>
            </a:r>
            <a:endParaRPr sz="2400">
              <a:latin typeface="Times New Roman"/>
              <a:cs typeface="Times New Roman"/>
            </a:endParaRPr>
          </a:p>
        </p:txBody>
      </p:sp>
      <p:pic>
        <p:nvPicPr>
          <p:cNvPr id="4" name="object 4"/>
          <p:cNvPicPr/>
          <p:nvPr/>
        </p:nvPicPr>
        <p:blipFill>
          <a:blip r:embed="rId2" cstate="print"/>
          <a:stretch>
            <a:fillRect/>
          </a:stretch>
        </p:blipFill>
        <p:spPr>
          <a:xfrm>
            <a:off x="7053071" y="1920239"/>
            <a:ext cx="4117848" cy="42854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FBA6686-7106-B76C-CC5C-05CA86B3215A}"/>
              </a:ext>
            </a:extLst>
          </p:cNvPr>
          <p:cNvSpPr txBox="1"/>
          <p:nvPr/>
        </p:nvSpPr>
        <p:spPr>
          <a:xfrm>
            <a:off x="917244" y="305561"/>
            <a:ext cx="10767060" cy="5661025"/>
          </a:xfrm>
          <a:prstGeom prst="rect">
            <a:avLst/>
          </a:prstGeom>
        </p:spPr>
        <p:txBody>
          <a:bodyPr vert="horz" wrap="square" lIns="0" tIns="12700" rIns="0" bIns="0" rtlCol="0">
            <a:spAutoFit/>
          </a:bodyPr>
          <a:lstStyle/>
          <a:p>
            <a:pPr marL="3576320" marR="3350260" indent="-109855">
              <a:lnSpc>
                <a:spcPct val="136800"/>
              </a:lnSpc>
              <a:spcBef>
                <a:spcPts val="100"/>
              </a:spcBef>
            </a:pPr>
            <a:r>
              <a:rPr sz="1800" b="1" i="1" dirty="0">
                <a:latin typeface="Arial"/>
                <a:cs typeface="Arial"/>
              </a:rPr>
              <a:t>DOĞAL</a:t>
            </a:r>
            <a:r>
              <a:rPr sz="1800" b="1" i="1" spc="-45" dirty="0">
                <a:latin typeface="Arial"/>
                <a:cs typeface="Arial"/>
              </a:rPr>
              <a:t> </a:t>
            </a:r>
            <a:r>
              <a:rPr sz="1800" b="1" i="1" dirty="0">
                <a:latin typeface="Arial"/>
                <a:cs typeface="Arial"/>
              </a:rPr>
              <a:t>VE</a:t>
            </a:r>
            <a:r>
              <a:rPr sz="1800" b="1" i="1" spc="-20" dirty="0">
                <a:latin typeface="Arial"/>
                <a:cs typeface="Arial"/>
              </a:rPr>
              <a:t> </a:t>
            </a:r>
            <a:r>
              <a:rPr sz="1800" b="1" i="1" spc="-35" dirty="0">
                <a:latin typeface="Arial"/>
                <a:cs typeface="Arial"/>
              </a:rPr>
              <a:t>KÜLTÜREL</a:t>
            </a:r>
            <a:r>
              <a:rPr sz="1800" b="1" i="1" spc="-120" dirty="0">
                <a:latin typeface="Arial"/>
                <a:cs typeface="Arial"/>
              </a:rPr>
              <a:t> </a:t>
            </a:r>
            <a:r>
              <a:rPr sz="1800" b="1" i="1" spc="-10" dirty="0">
                <a:latin typeface="Arial"/>
                <a:cs typeface="Arial"/>
              </a:rPr>
              <a:t>ALANLARDA </a:t>
            </a:r>
            <a:r>
              <a:rPr sz="1800" b="1" i="1" dirty="0">
                <a:latin typeface="Arial"/>
                <a:cs typeface="Arial"/>
              </a:rPr>
              <a:t>UYULMASI</a:t>
            </a:r>
            <a:r>
              <a:rPr sz="1800" b="1" i="1" spc="-50" dirty="0">
                <a:latin typeface="Arial"/>
                <a:cs typeface="Arial"/>
              </a:rPr>
              <a:t> </a:t>
            </a:r>
            <a:r>
              <a:rPr sz="1800" b="1" i="1" dirty="0">
                <a:latin typeface="Arial"/>
                <a:cs typeface="Arial"/>
              </a:rPr>
              <a:t>GEREKEN</a:t>
            </a:r>
            <a:r>
              <a:rPr sz="1800" b="1" i="1" spc="-45" dirty="0">
                <a:latin typeface="Arial"/>
                <a:cs typeface="Arial"/>
              </a:rPr>
              <a:t> </a:t>
            </a:r>
            <a:r>
              <a:rPr sz="1800" b="1" i="1" spc="-10" dirty="0">
                <a:latin typeface="Arial"/>
                <a:cs typeface="Arial"/>
              </a:rPr>
              <a:t>KURALLAR</a:t>
            </a:r>
            <a:endParaRPr sz="1800" dirty="0">
              <a:latin typeface="Arial"/>
              <a:cs typeface="Arial"/>
            </a:endParaRPr>
          </a:p>
          <a:p>
            <a:pPr>
              <a:lnSpc>
                <a:spcPct val="100000"/>
              </a:lnSpc>
              <a:spcBef>
                <a:spcPts val="1145"/>
              </a:spcBef>
            </a:pPr>
            <a:endParaRPr sz="1800" dirty="0">
              <a:latin typeface="Arial"/>
              <a:cs typeface="Arial"/>
            </a:endParaRPr>
          </a:p>
          <a:p>
            <a:pPr marL="356870" indent="-344170">
              <a:lnSpc>
                <a:spcPct val="100000"/>
              </a:lnSpc>
              <a:buFont typeface="Wingdings"/>
              <a:buChar char=""/>
              <a:tabLst>
                <a:tab pos="356870" algn="l"/>
              </a:tabLst>
            </a:pPr>
            <a:r>
              <a:rPr sz="1800" dirty="0">
                <a:latin typeface="Microsoft Sans Serif"/>
                <a:cs typeface="Microsoft Sans Serif"/>
              </a:rPr>
              <a:t>Camiye</a:t>
            </a:r>
            <a:r>
              <a:rPr sz="1800" spc="-20" dirty="0">
                <a:latin typeface="Microsoft Sans Serif"/>
                <a:cs typeface="Microsoft Sans Serif"/>
              </a:rPr>
              <a:t> </a:t>
            </a:r>
            <a:r>
              <a:rPr sz="1800" dirty="0">
                <a:latin typeface="Microsoft Sans Serif"/>
                <a:cs typeface="Microsoft Sans Serif"/>
              </a:rPr>
              <a:t>ayakkabı</a:t>
            </a:r>
            <a:r>
              <a:rPr sz="1800" spc="-35" dirty="0">
                <a:latin typeface="Microsoft Sans Serif"/>
                <a:cs typeface="Microsoft Sans Serif"/>
              </a:rPr>
              <a:t> </a:t>
            </a:r>
            <a:r>
              <a:rPr sz="1800" dirty="0">
                <a:latin typeface="Microsoft Sans Serif"/>
                <a:cs typeface="Microsoft Sans Serif"/>
              </a:rPr>
              <a:t>ile</a:t>
            </a:r>
            <a:r>
              <a:rPr sz="1800" spc="-25" dirty="0">
                <a:latin typeface="Microsoft Sans Serif"/>
                <a:cs typeface="Microsoft Sans Serif"/>
              </a:rPr>
              <a:t> </a:t>
            </a:r>
            <a:r>
              <a:rPr sz="1800" dirty="0">
                <a:latin typeface="Microsoft Sans Serif"/>
                <a:cs typeface="Microsoft Sans Serif"/>
              </a:rPr>
              <a:t>girilmemeli,</a:t>
            </a:r>
            <a:r>
              <a:rPr sz="1800" spc="-35" dirty="0">
                <a:latin typeface="Microsoft Sans Serif"/>
                <a:cs typeface="Microsoft Sans Serif"/>
              </a:rPr>
              <a:t> </a:t>
            </a:r>
            <a:r>
              <a:rPr sz="1800" dirty="0">
                <a:latin typeface="Microsoft Sans Serif"/>
                <a:cs typeface="Microsoft Sans Serif"/>
              </a:rPr>
              <a:t>bayanlar</a:t>
            </a:r>
            <a:r>
              <a:rPr sz="1800" spc="-15" dirty="0">
                <a:latin typeface="Microsoft Sans Serif"/>
                <a:cs typeface="Microsoft Sans Serif"/>
              </a:rPr>
              <a:t> </a:t>
            </a:r>
            <a:r>
              <a:rPr sz="1800" dirty="0">
                <a:latin typeface="Microsoft Sans Serif"/>
                <a:cs typeface="Microsoft Sans Serif"/>
              </a:rPr>
              <a:t>baş</a:t>
            </a:r>
            <a:r>
              <a:rPr sz="1800" spc="-20" dirty="0">
                <a:latin typeface="Microsoft Sans Serif"/>
                <a:cs typeface="Microsoft Sans Serif"/>
              </a:rPr>
              <a:t> </a:t>
            </a:r>
            <a:r>
              <a:rPr sz="1800" dirty="0">
                <a:latin typeface="Microsoft Sans Serif"/>
                <a:cs typeface="Microsoft Sans Serif"/>
              </a:rPr>
              <a:t>örtüsü</a:t>
            </a:r>
            <a:r>
              <a:rPr sz="1800" spc="-20" dirty="0">
                <a:latin typeface="Microsoft Sans Serif"/>
                <a:cs typeface="Microsoft Sans Serif"/>
              </a:rPr>
              <a:t> </a:t>
            </a:r>
            <a:r>
              <a:rPr sz="1800" dirty="0">
                <a:latin typeface="Microsoft Sans Serif"/>
                <a:cs typeface="Microsoft Sans Serif"/>
              </a:rPr>
              <a:t>ile</a:t>
            </a:r>
            <a:r>
              <a:rPr sz="1800" spc="-20" dirty="0">
                <a:latin typeface="Microsoft Sans Serif"/>
                <a:cs typeface="Microsoft Sans Serif"/>
              </a:rPr>
              <a:t> </a:t>
            </a:r>
            <a:r>
              <a:rPr sz="1800" dirty="0">
                <a:latin typeface="Microsoft Sans Serif"/>
                <a:cs typeface="Microsoft Sans Serif"/>
              </a:rPr>
              <a:t>girmeli</a:t>
            </a:r>
            <a:r>
              <a:rPr sz="1800" spc="-35" dirty="0">
                <a:latin typeface="Microsoft Sans Serif"/>
                <a:cs typeface="Microsoft Sans Serif"/>
              </a:rPr>
              <a:t> </a:t>
            </a:r>
            <a:r>
              <a:rPr sz="1800" dirty="0">
                <a:latin typeface="Microsoft Sans Serif"/>
                <a:cs typeface="Microsoft Sans Serif"/>
              </a:rPr>
              <a:t>ve</a:t>
            </a:r>
            <a:r>
              <a:rPr sz="1800" spc="20" dirty="0">
                <a:latin typeface="Microsoft Sans Serif"/>
                <a:cs typeface="Microsoft Sans Serif"/>
              </a:rPr>
              <a:t> </a:t>
            </a:r>
            <a:r>
              <a:rPr sz="1800" dirty="0">
                <a:latin typeface="Microsoft Sans Serif"/>
                <a:cs typeface="Microsoft Sans Serif"/>
              </a:rPr>
              <a:t>yiyecek</a:t>
            </a:r>
            <a:r>
              <a:rPr sz="1800" spc="-20" dirty="0">
                <a:latin typeface="Microsoft Sans Serif"/>
                <a:cs typeface="Microsoft Sans Serif"/>
              </a:rPr>
              <a:t> </a:t>
            </a:r>
            <a:r>
              <a:rPr sz="1800" dirty="0">
                <a:latin typeface="Microsoft Sans Serif"/>
                <a:cs typeface="Microsoft Sans Serif"/>
              </a:rPr>
              <a:t>içecek</a:t>
            </a:r>
            <a:r>
              <a:rPr sz="1800" spc="-35" dirty="0">
                <a:latin typeface="Microsoft Sans Serif"/>
                <a:cs typeface="Microsoft Sans Serif"/>
              </a:rPr>
              <a:t> </a:t>
            </a:r>
            <a:r>
              <a:rPr sz="1800" spc="-10" dirty="0">
                <a:latin typeface="Microsoft Sans Serif"/>
                <a:cs typeface="Microsoft Sans Serif"/>
              </a:rPr>
              <a:t>sokulmamalıdır.</a:t>
            </a:r>
            <a:endParaRPr sz="1800" dirty="0">
              <a:latin typeface="Microsoft Sans Serif"/>
              <a:cs typeface="Microsoft Sans Serif"/>
            </a:endParaRPr>
          </a:p>
          <a:p>
            <a:pPr marL="356870" indent="-344170">
              <a:lnSpc>
                <a:spcPts val="2039"/>
              </a:lnSpc>
              <a:spcBef>
                <a:spcPts val="650"/>
              </a:spcBef>
              <a:buFont typeface="Wingdings"/>
              <a:buChar char=""/>
              <a:tabLst>
                <a:tab pos="356870" algn="l"/>
                <a:tab pos="1570355" algn="l"/>
                <a:tab pos="2771140" algn="l"/>
                <a:tab pos="3743960" algn="l"/>
                <a:tab pos="5441950" algn="l"/>
                <a:tab pos="5829300" algn="l"/>
                <a:tab pos="6494145" algn="l"/>
                <a:tab pos="7862570" algn="l"/>
                <a:tab pos="8625205" algn="l"/>
                <a:tab pos="9204325" algn="l"/>
              </a:tabLst>
            </a:pPr>
            <a:r>
              <a:rPr sz="1800" spc="-10" dirty="0">
                <a:latin typeface="Microsoft Sans Serif"/>
                <a:cs typeface="Microsoft Sans Serif"/>
              </a:rPr>
              <a:t>Müzelerde</a:t>
            </a:r>
            <a:r>
              <a:rPr sz="1800" dirty="0">
                <a:latin typeface="Microsoft Sans Serif"/>
                <a:cs typeface="Microsoft Sans Serif"/>
              </a:rPr>
              <a:t>	</a:t>
            </a:r>
            <a:r>
              <a:rPr sz="1800" spc="-10" dirty="0">
                <a:latin typeface="Microsoft Sans Serif"/>
                <a:cs typeface="Microsoft Sans Serif"/>
              </a:rPr>
              <a:t>sergilenen</a:t>
            </a:r>
            <a:r>
              <a:rPr sz="1800" dirty="0">
                <a:latin typeface="Microsoft Sans Serif"/>
                <a:cs typeface="Microsoft Sans Serif"/>
              </a:rPr>
              <a:t>	</a:t>
            </a:r>
            <a:r>
              <a:rPr sz="1800" spc="-10" dirty="0">
                <a:latin typeface="Microsoft Sans Serif"/>
                <a:cs typeface="Microsoft Sans Serif"/>
              </a:rPr>
              <a:t>eserlere</a:t>
            </a:r>
            <a:r>
              <a:rPr sz="1800" dirty="0">
                <a:latin typeface="Microsoft Sans Serif"/>
                <a:cs typeface="Microsoft Sans Serif"/>
              </a:rPr>
              <a:t>	</a:t>
            </a:r>
            <a:r>
              <a:rPr sz="1800" spc="-10" dirty="0">
                <a:latin typeface="Microsoft Sans Serif"/>
                <a:cs typeface="Microsoft Sans Serif"/>
              </a:rPr>
              <a:t>dokunulmamalı</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zarar</a:t>
            </a:r>
            <a:r>
              <a:rPr sz="1800" dirty="0">
                <a:latin typeface="Microsoft Sans Serif"/>
                <a:cs typeface="Microsoft Sans Serif"/>
              </a:rPr>
              <a:t>	</a:t>
            </a:r>
            <a:r>
              <a:rPr sz="1800" spc="-10" dirty="0">
                <a:latin typeface="Microsoft Sans Serif"/>
                <a:cs typeface="Microsoft Sans Serif"/>
              </a:rPr>
              <a:t>verilmemeli.</a:t>
            </a:r>
            <a:r>
              <a:rPr sz="1800" dirty="0">
                <a:latin typeface="Microsoft Sans Serif"/>
                <a:cs typeface="Microsoft Sans Serif"/>
              </a:rPr>
              <a:t>	</a:t>
            </a:r>
            <a:r>
              <a:rPr sz="1800" spc="-10" dirty="0">
                <a:latin typeface="Microsoft Sans Serif"/>
                <a:cs typeface="Microsoft Sans Serif"/>
              </a:rPr>
              <a:t>Yasak</a:t>
            </a:r>
            <a:r>
              <a:rPr sz="1800" dirty="0">
                <a:latin typeface="Microsoft Sans Serif"/>
                <a:cs typeface="Microsoft Sans Serif"/>
              </a:rPr>
              <a:t>	</a:t>
            </a:r>
            <a:r>
              <a:rPr sz="1800" spc="-20" dirty="0">
                <a:latin typeface="Microsoft Sans Serif"/>
                <a:cs typeface="Microsoft Sans Serif"/>
              </a:rPr>
              <a:t>olan</a:t>
            </a:r>
            <a:r>
              <a:rPr sz="1800" dirty="0">
                <a:latin typeface="Microsoft Sans Serif"/>
                <a:cs typeface="Microsoft Sans Serif"/>
              </a:rPr>
              <a:t>	</a:t>
            </a:r>
            <a:r>
              <a:rPr sz="1800" spc="-10" dirty="0">
                <a:latin typeface="Microsoft Sans Serif"/>
                <a:cs typeface="Microsoft Sans Serif"/>
              </a:rPr>
              <a:t>bölümlerde</a:t>
            </a:r>
            <a:endParaRPr sz="1800" dirty="0">
              <a:latin typeface="Microsoft Sans Serif"/>
              <a:cs typeface="Microsoft Sans Serif"/>
            </a:endParaRPr>
          </a:p>
          <a:p>
            <a:pPr marL="356870">
              <a:lnSpc>
                <a:spcPts val="2039"/>
              </a:lnSpc>
            </a:pPr>
            <a:r>
              <a:rPr sz="1800" dirty="0">
                <a:latin typeface="Microsoft Sans Serif"/>
                <a:cs typeface="Microsoft Sans Serif"/>
              </a:rPr>
              <a:t>video</a:t>
            </a:r>
            <a:r>
              <a:rPr sz="1800" spc="210" dirty="0">
                <a:latin typeface="Microsoft Sans Serif"/>
                <a:cs typeface="Microsoft Sans Serif"/>
              </a:rPr>
              <a:t> </a:t>
            </a:r>
            <a:r>
              <a:rPr sz="1800" dirty="0">
                <a:latin typeface="Microsoft Sans Serif"/>
                <a:cs typeface="Microsoft Sans Serif"/>
              </a:rPr>
              <a:t>ve</a:t>
            </a:r>
            <a:r>
              <a:rPr sz="1800" spc="225" dirty="0">
                <a:latin typeface="Microsoft Sans Serif"/>
                <a:cs typeface="Microsoft Sans Serif"/>
              </a:rPr>
              <a:t> </a:t>
            </a:r>
            <a:r>
              <a:rPr sz="1800" spc="-10" dirty="0">
                <a:latin typeface="Microsoft Sans Serif"/>
                <a:cs typeface="Microsoft Sans Serif"/>
              </a:rPr>
              <a:t>resim</a:t>
            </a:r>
            <a:r>
              <a:rPr sz="1800" spc="-235" dirty="0">
                <a:latin typeface="Microsoft Sans Serif"/>
                <a:cs typeface="Microsoft Sans Serif"/>
              </a:rPr>
              <a:t> </a:t>
            </a:r>
            <a:r>
              <a:rPr sz="1800" dirty="0">
                <a:latin typeface="Microsoft Sans Serif"/>
                <a:cs typeface="Microsoft Sans Serif"/>
              </a:rPr>
              <a:t>çekimi</a:t>
            </a:r>
            <a:r>
              <a:rPr sz="1800" spc="-10" dirty="0">
                <a:latin typeface="Microsoft Sans Serif"/>
                <a:cs typeface="Microsoft Sans Serif"/>
              </a:rPr>
              <a:t> </a:t>
            </a:r>
            <a:r>
              <a:rPr sz="1800" dirty="0">
                <a:latin typeface="Microsoft Sans Serif"/>
                <a:cs typeface="Microsoft Sans Serif"/>
              </a:rPr>
              <a:t>yapılmamalı,</a:t>
            </a:r>
            <a:r>
              <a:rPr sz="1800" spc="45" dirty="0">
                <a:latin typeface="Microsoft Sans Serif"/>
                <a:cs typeface="Microsoft Sans Serif"/>
              </a:rPr>
              <a:t> </a:t>
            </a:r>
            <a:r>
              <a:rPr sz="1800" dirty="0">
                <a:latin typeface="Microsoft Sans Serif"/>
                <a:cs typeface="Microsoft Sans Serif"/>
              </a:rPr>
              <a:t>yazılı</a:t>
            </a:r>
            <a:r>
              <a:rPr sz="1800" spc="30" dirty="0">
                <a:latin typeface="Microsoft Sans Serif"/>
                <a:cs typeface="Microsoft Sans Serif"/>
              </a:rPr>
              <a:t> </a:t>
            </a:r>
            <a:r>
              <a:rPr sz="1800" dirty="0">
                <a:latin typeface="Microsoft Sans Serif"/>
                <a:cs typeface="Microsoft Sans Serif"/>
              </a:rPr>
              <a:t>ya</a:t>
            </a:r>
            <a:r>
              <a:rPr sz="1800" spc="50" dirty="0">
                <a:latin typeface="Microsoft Sans Serif"/>
                <a:cs typeface="Microsoft Sans Serif"/>
              </a:rPr>
              <a:t> </a:t>
            </a:r>
            <a:r>
              <a:rPr sz="1800" dirty="0">
                <a:latin typeface="Microsoft Sans Serif"/>
                <a:cs typeface="Microsoft Sans Serif"/>
              </a:rPr>
              <a:t>da</a:t>
            </a:r>
            <a:r>
              <a:rPr sz="1800" spc="25" dirty="0">
                <a:latin typeface="Microsoft Sans Serif"/>
                <a:cs typeface="Microsoft Sans Serif"/>
              </a:rPr>
              <a:t> </a:t>
            </a:r>
            <a:r>
              <a:rPr sz="1800" dirty="0">
                <a:latin typeface="Microsoft Sans Serif"/>
                <a:cs typeface="Microsoft Sans Serif"/>
              </a:rPr>
              <a:t>sözlü</a:t>
            </a:r>
            <a:r>
              <a:rPr sz="1800" spc="30" dirty="0">
                <a:latin typeface="Microsoft Sans Serif"/>
                <a:cs typeface="Microsoft Sans Serif"/>
              </a:rPr>
              <a:t> </a:t>
            </a:r>
            <a:r>
              <a:rPr sz="1800" dirty="0">
                <a:latin typeface="Microsoft Sans Serif"/>
                <a:cs typeface="Microsoft Sans Serif"/>
              </a:rPr>
              <a:t>belirtilen</a:t>
            </a:r>
            <a:r>
              <a:rPr sz="1800" spc="-55" dirty="0">
                <a:latin typeface="Microsoft Sans Serif"/>
                <a:cs typeface="Microsoft Sans Serif"/>
              </a:rPr>
              <a:t> </a:t>
            </a:r>
            <a:r>
              <a:rPr sz="1800" dirty="0">
                <a:latin typeface="Microsoft Sans Serif"/>
                <a:cs typeface="Microsoft Sans Serif"/>
              </a:rPr>
              <a:t>kurallara</a:t>
            </a:r>
            <a:r>
              <a:rPr sz="1800" spc="15" dirty="0">
                <a:latin typeface="Microsoft Sans Serif"/>
                <a:cs typeface="Microsoft Sans Serif"/>
              </a:rPr>
              <a:t> </a:t>
            </a:r>
            <a:r>
              <a:rPr sz="1800" spc="-10" dirty="0">
                <a:latin typeface="Microsoft Sans Serif"/>
                <a:cs typeface="Microsoft Sans Serif"/>
              </a:rPr>
              <a:t>uyulmalı.</a:t>
            </a:r>
            <a:endParaRPr sz="1800" dirty="0">
              <a:latin typeface="Microsoft Sans Serif"/>
              <a:cs typeface="Microsoft Sans Serif"/>
            </a:endParaRPr>
          </a:p>
          <a:p>
            <a:pPr marL="356870" indent="-344170">
              <a:lnSpc>
                <a:spcPct val="100000"/>
              </a:lnSpc>
              <a:spcBef>
                <a:spcPts val="120"/>
              </a:spcBef>
              <a:buFont typeface="Wingdings"/>
              <a:buChar char=""/>
              <a:tabLst>
                <a:tab pos="356870" algn="l"/>
                <a:tab pos="1021715" algn="l"/>
                <a:tab pos="1609725" algn="l"/>
                <a:tab pos="2512060" algn="l"/>
                <a:tab pos="3237865" algn="l"/>
                <a:tab pos="4548505" algn="l"/>
                <a:tab pos="5502910" algn="l"/>
                <a:tab pos="6381115" algn="l"/>
                <a:tab pos="7098030" algn="l"/>
                <a:tab pos="7875270" algn="l"/>
                <a:tab pos="8841740" algn="l"/>
                <a:tab pos="10091420" algn="l"/>
              </a:tabLst>
            </a:pPr>
            <a:r>
              <a:rPr sz="1800" spc="-10" dirty="0">
                <a:latin typeface="Microsoft Sans Serif"/>
                <a:cs typeface="Microsoft Sans Serif"/>
              </a:rPr>
              <a:t>Antik</a:t>
            </a:r>
            <a:r>
              <a:rPr sz="1800" dirty="0">
                <a:latin typeface="Microsoft Sans Serif"/>
                <a:cs typeface="Microsoft Sans Serif"/>
              </a:rPr>
              <a:t>	</a:t>
            </a:r>
            <a:r>
              <a:rPr sz="1800" spc="-20" dirty="0">
                <a:latin typeface="Microsoft Sans Serif"/>
                <a:cs typeface="Microsoft Sans Serif"/>
              </a:rPr>
              <a:t>kent</a:t>
            </a:r>
            <a:r>
              <a:rPr sz="1800" dirty="0">
                <a:latin typeface="Microsoft Sans Serif"/>
                <a:cs typeface="Microsoft Sans Serif"/>
              </a:rPr>
              <a:t>	</a:t>
            </a:r>
            <a:r>
              <a:rPr sz="1800" spc="-10" dirty="0">
                <a:latin typeface="Microsoft Sans Serif"/>
                <a:cs typeface="Microsoft Sans Serif"/>
              </a:rPr>
              <a:t>alanları</a:t>
            </a:r>
            <a:r>
              <a:rPr sz="1800" dirty="0">
                <a:latin typeface="Microsoft Sans Serif"/>
                <a:cs typeface="Microsoft Sans Serif"/>
              </a:rPr>
              <a:t>	</a:t>
            </a:r>
            <a:r>
              <a:rPr sz="1800" spc="-10" dirty="0">
                <a:latin typeface="Microsoft Sans Serif"/>
                <a:cs typeface="Microsoft Sans Serif"/>
              </a:rPr>
              <a:t>tahrip</a:t>
            </a:r>
            <a:r>
              <a:rPr sz="1800" dirty="0">
                <a:latin typeface="Microsoft Sans Serif"/>
                <a:cs typeface="Microsoft Sans Serif"/>
              </a:rPr>
              <a:t>	</a:t>
            </a:r>
            <a:r>
              <a:rPr sz="1800" spc="-10" dirty="0">
                <a:latin typeface="Microsoft Sans Serif"/>
                <a:cs typeface="Microsoft Sans Serif"/>
              </a:rPr>
              <a:t>edilmemeli,</a:t>
            </a:r>
            <a:r>
              <a:rPr sz="1800" dirty="0">
                <a:latin typeface="Microsoft Sans Serif"/>
                <a:cs typeface="Microsoft Sans Serif"/>
              </a:rPr>
              <a:t>	</a:t>
            </a:r>
            <a:r>
              <a:rPr sz="1800" spc="-10" dirty="0">
                <a:latin typeface="Microsoft Sans Serif"/>
                <a:cs typeface="Microsoft Sans Serif"/>
              </a:rPr>
              <a:t>Koruma</a:t>
            </a:r>
            <a:r>
              <a:rPr sz="1800" dirty="0">
                <a:latin typeface="Microsoft Sans Serif"/>
                <a:cs typeface="Microsoft Sans Serif"/>
              </a:rPr>
              <a:t>	</a:t>
            </a:r>
            <a:r>
              <a:rPr sz="1800" spc="-10" dirty="0">
                <a:latin typeface="Microsoft Sans Serif"/>
                <a:cs typeface="Microsoft Sans Serif"/>
              </a:rPr>
              <a:t>bölgesi</a:t>
            </a:r>
            <a:r>
              <a:rPr sz="1800" dirty="0">
                <a:latin typeface="Microsoft Sans Serif"/>
                <a:cs typeface="Microsoft Sans Serif"/>
              </a:rPr>
              <a:t>	</a:t>
            </a:r>
            <a:r>
              <a:rPr sz="1800" spc="-10" dirty="0">
                <a:latin typeface="Microsoft Sans Serif"/>
                <a:cs typeface="Microsoft Sans Serif"/>
              </a:rPr>
              <a:t>altına</a:t>
            </a:r>
            <a:r>
              <a:rPr sz="1800" dirty="0">
                <a:latin typeface="Microsoft Sans Serif"/>
                <a:cs typeface="Microsoft Sans Serif"/>
              </a:rPr>
              <a:t>	</a:t>
            </a:r>
            <a:r>
              <a:rPr sz="1800" spc="-10" dirty="0">
                <a:latin typeface="Microsoft Sans Serif"/>
                <a:cs typeface="Microsoft Sans Serif"/>
              </a:rPr>
              <a:t>alınan</a:t>
            </a:r>
            <a:r>
              <a:rPr sz="1800" dirty="0">
                <a:latin typeface="Microsoft Sans Serif"/>
                <a:cs typeface="Microsoft Sans Serif"/>
              </a:rPr>
              <a:t>	</a:t>
            </a:r>
            <a:r>
              <a:rPr sz="1800" spc="-10" dirty="0">
                <a:latin typeface="Microsoft Sans Serif"/>
                <a:cs typeface="Microsoft Sans Serif"/>
              </a:rPr>
              <a:t>alanlara</a:t>
            </a:r>
            <a:r>
              <a:rPr sz="1800" dirty="0">
                <a:latin typeface="Microsoft Sans Serif"/>
                <a:cs typeface="Microsoft Sans Serif"/>
              </a:rPr>
              <a:t>	</a:t>
            </a:r>
            <a:r>
              <a:rPr sz="1800" spc="-10" dirty="0">
                <a:latin typeface="Microsoft Sans Serif"/>
                <a:cs typeface="Microsoft Sans Serif"/>
              </a:rPr>
              <a:t>girilmemeli</a:t>
            </a:r>
            <a:r>
              <a:rPr sz="1800" dirty="0">
                <a:latin typeface="Microsoft Sans Serif"/>
                <a:cs typeface="Microsoft Sans Serif"/>
              </a:rPr>
              <a:t>	</a:t>
            </a:r>
            <a:r>
              <a:rPr sz="1800" spc="-25" dirty="0">
                <a:latin typeface="Microsoft Sans Serif"/>
                <a:cs typeface="Microsoft Sans Serif"/>
              </a:rPr>
              <a:t>ve</a:t>
            </a:r>
            <a:endParaRPr sz="1800" dirty="0">
              <a:latin typeface="Microsoft Sans Serif"/>
              <a:cs typeface="Microsoft Sans Serif"/>
            </a:endParaRPr>
          </a:p>
          <a:p>
            <a:pPr marL="356870">
              <a:lnSpc>
                <a:spcPct val="100000"/>
              </a:lnSpc>
            </a:pPr>
            <a:r>
              <a:rPr sz="1800" spc="-10" dirty="0">
                <a:latin typeface="Microsoft Sans Serif"/>
                <a:cs typeface="Microsoft Sans Serif"/>
              </a:rPr>
              <a:t>çevresi</a:t>
            </a:r>
            <a:r>
              <a:rPr sz="1800" spc="-175" dirty="0">
                <a:latin typeface="Microsoft Sans Serif"/>
                <a:cs typeface="Microsoft Sans Serif"/>
              </a:rPr>
              <a:t> </a:t>
            </a:r>
            <a:r>
              <a:rPr sz="1800" spc="-10" dirty="0">
                <a:latin typeface="Microsoft Sans Serif"/>
                <a:cs typeface="Microsoft Sans Serif"/>
              </a:rPr>
              <a:t>kirletilmemelidir.</a:t>
            </a:r>
            <a:endParaRPr sz="1800" dirty="0">
              <a:latin typeface="Microsoft Sans Serif"/>
              <a:cs typeface="Microsoft Sans Serif"/>
            </a:endParaRPr>
          </a:p>
          <a:p>
            <a:pPr marL="356870" indent="-344170">
              <a:lnSpc>
                <a:spcPts val="2039"/>
              </a:lnSpc>
              <a:spcBef>
                <a:spcPts val="290"/>
              </a:spcBef>
              <a:buFont typeface="Wingdings"/>
              <a:buChar char=""/>
              <a:tabLst>
                <a:tab pos="356870" algn="l"/>
              </a:tabLst>
            </a:pPr>
            <a:r>
              <a:rPr sz="1800" dirty="0">
                <a:latin typeface="Microsoft Sans Serif"/>
                <a:cs typeface="Microsoft Sans Serif"/>
              </a:rPr>
              <a:t>Doğal</a:t>
            </a:r>
            <a:r>
              <a:rPr sz="1800" spc="85" dirty="0">
                <a:latin typeface="Microsoft Sans Serif"/>
                <a:cs typeface="Microsoft Sans Serif"/>
              </a:rPr>
              <a:t> </a:t>
            </a:r>
            <a:r>
              <a:rPr sz="1800" dirty="0">
                <a:latin typeface="Microsoft Sans Serif"/>
                <a:cs typeface="Microsoft Sans Serif"/>
              </a:rPr>
              <a:t>gezi</a:t>
            </a:r>
            <a:r>
              <a:rPr sz="1800" spc="80" dirty="0">
                <a:latin typeface="Microsoft Sans Serif"/>
                <a:cs typeface="Microsoft Sans Serif"/>
              </a:rPr>
              <a:t> </a:t>
            </a:r>
            <a:r>
              <a:rPr sz="1800" dirty="0">
                <a:latin typeface="Microsoft Sans Serif"/>
                <a:cs typeface="Microsoft Sans Serif"/>
              </a:rPr>
              <a:t>alanları</a:t>
            </a:r>
            <a:r>
              <a:rPr sz="1800" spc="90" dirty="0">
                <a:latin typeface="Microsoft Sans Serif"/>
                <a:cs typeface="Microsoft Sans Serif"/>
              </a:rPr>
              <a:t> </a:t>
            </a:r>
            <a:r>
              <a:rPr sz="1800" dirty="0">
                <a:latin typeface="Microsoft Sans Serif"/>
                <a:cs typeface="Microsoft Sans Serif"/>
              </a:rPr>
              <a:t>ve</a:t>
            </a:r>
            <a:r>
              <a:rPr sz="1800" spc="80" dirty="0">
                <a:latin typeface="Microsoft Sans Serif"/>
                <a:cs typeface="Microsoft Sans Serif"/>
              </a:rPr>
              <a:t> </a:t>
            </a:r>
            <a:r>
              <a:rPr sz="1800" dirty="0">
                <a:latin typeface="Microsoft Sans Serif"/>
                <a:cs typeface="Microsoft Sans Serif"/>
              </a:rPr>
              <a:t>ormanlarda</a:t>
            </a:r>
            <a:r>
              <a:rPr sz="1800" spc="95" dirty="0">
                <a:latin typeface="Microsoft Sans Serif"/>
                <a:cs typeface="Microsoft Sans Serif"/>
              </a:rPr>
              <a:t> </a:t>
            </a:r>
            <a:r>
              <a:rPr sz="1800" dirty="0">
                <a:latin typeface="Microsoft Sans Serif"/>
                <a:cs typeface="Microsoft Sans Serif"/>
              </a:rPr>
              <a:t>piknik</a:t>
            </a:r>
            <a:r>
              <a:rPr sz="1800" spc="90" dirty="0">
                <a:latin typeface="Microsoft Sans Serif"/>
                <a:cs typeface="Microsoft Sans Serif"/>
              </a:rPr>
              <a:t> </a:t>
            </a:r>
            <a:r>
              <a:rPr sz="1800" dirty="0">
                <a:latin typeface="Microsoft Sans Serif"/>
                <a:cs typeface="Microsoft Sans Serif"/>
              </a:rPr>
              <a:t>yapılmamalı,</a:t>
            </a:r>
            <a:r>
              <a:rPr sz="1800" spc="85" dirty="0">
                <a:latin typeface="Microsoft Sans Serif"/>
                <a:cs typeface="Microsoft Sans Serif"/>
              </a:rPr>
              <a:t> </a:t>
            </a:r>
            <a:r>
              <a:rPr sz="1800" dirty="0">
                <a:latin typeface="Microsoft Sans Serif"/>
                <a:cs typeface="Microsoft Sans Serif"/>
              </a:rPr>
              <a:t>ateş</a:t>
            </a:r>
            <a:r>
              <a:rPr sz="1800" spc="90" dirty="0">
                <a:latin typeface="Microsoft Sans Serif"/>
                <a:cs typeface="Microsoft Sans Serif"/>
              </a:rPr>
              <a:t> </a:t>
            </a:r>
            <a:r>
              <a:rPr sz="1800" dirty="0">
                <a:latin typeface="Microsoft Sans Serif"/>
                <a:cs typeface="Microsoft Sans Serif"/>
              </a:rPr>
              <a:t>yakılmamalı,</a:t>
            </a:r>
            <a:r>
              <a:rPr sz="1800" spc="90" dirty="0">
                <a:latin typeface="Microsoft Sans Serif"/>
                <a:cs typeface="Microsoft Sans Serif"/>
              </a:rPr>
              <a:t> </a:t>
            </a:r>
            <a:r>
              <a:rPr sz="1800" dirty="0">
                <a:latin typeface="Microsoft Sans Serif"/>
                <a:cs typeface="Microsoft Sans Serif"/>
              </a:rPr>
              <a:t>yerlere</a:t>
            </a:r>
            <a:r>
              <a:rPr sz="1800" spc="90" dirty="0">
                <a:latin typeface="Microsoft Sans Serif"/>
                <a:cs typeface="Microsoft Sans Serif"/>
              </a:rPr>
              <a:t> </a:t>
            </a:r>
            <a:r>
              <a:rPr sz="1800" dirty="0">
                <a:latin typeface="Microsoft Sans Serif"/>
                <a:cs typeface="Microsoft Sans Serif"/>
              </a:rPr>
              <a:t>çöp</a:t>
            </a:r>
            <a:r>
              <a:rPr sz="1800" spc="80" dirty="0">
                <a:latin typeface="Microsoft Sans Serif"/>
                <a:cs typeface="Microsoft Sans Serif"/>
              </a:rPr>
              <a:t> </a:t>
            </a:r>
            <a:r>
              <a:rPr sz="1800" dirty="0">
                <a:latin typeface="Microsoft Sans Serif"/>
                <a:cs typeface="Microsoft Sans Serif"/>
              </a:rPr>
              <a:t>atılmamalı</a:t>
            </a:r>
            <a:r>
              <a:rPr sz="1800" spc="85" dirty="0">
                <a:latin typeface="Microsoft Sans Serif"/>
                <a:cs typeface="Microsoft Sans Serif"/>
              </a:rPr>
              <a:t> </a:t>
            </a:r>
            <a:r>
              <a:rPr sz="1800" spc="-25" dirty="0">
                <a:latin typeface="Microsoft Sans Serif"/>
                <a:cs typeface="Microsoft Sans Serif"/>
              </a:rPr>
              <a:t>ve</a:t>
            </a:r>
            <a:endParaRPr sz="1800" dirty="0">
              <a:latin typeface="Microsoft Sans Serif"/>
              <a:cs typeface="Microsoft Sans Serif"/>
            </a:endParaRPr>
          </a:p>
          <a:p>
            <a:pPr marL="356870">
              <a:lnSpc>
                <a:spcPts val="2039"/>
              </a:lnSpc>
            </a:pPr>
            <a:r>
              <a:rPr sz="1800" dirty="0">
                <a:latin typeface="Microsoft Sans Serif"/>
                <a:cs typeface="Microsoft Sans Serif"/>
              </a:rPr>
              <a:t>uyarı</a:t>
            </a:r>
            <a:r>
              <a:rPr sz="1800" spc="100" dirty="0">
                <a:latin typeface="Microsoft Sans Serif"/>
                <a:cs typeface="Microsoft Sans Serif"/>
              </a:rPr>
              <a:t> </a:t>
            </a:r>
            <a:r>
              <a:rPr sz="1800" dirty="0">
                <a:latin typeface="Microsoft Sans Serif"/>
                <a:cs typeface="Microsoft Sans Serif"/>
              </a:rPr>
              <a:t>levhalarına</a:t>
            </a:r>
            <a:r>
              <a:rPr sz="1800" spc="20" dirty="0">
                <a:latin typeface="Microsoft Sans Serif"/>
                <a:cs typeface="Microsoft Sans Serif"/>
              </a:rPr>
              <a:t> </a:t>
            </a:r>
            <a:r>
              <a:rPr sz="1800" dirty="0">
                <a:latin typeface="Microsoft Sans Serif"/>
                <a:cs typeface="Microsoft Sans Serif"/>
              </a:rPr>
              <a:t>dikkat</a:t>
            </a:r>
            <a:r>
              <a:rPr sz="1800" spc="40" dirty="0">
                <a:latin typeface="Microsoft Sans Serif"/>
                <a:cs typeface="Microsoft Sans Serif"/>
              </a:rPr>
              <a:t> </a:t>
            </a:r>
            <a:r>
              <a:rPr sz="1800" spc="-10" dirty="0">
                <a:latin typeface="Microsoft Sans Serif"/>
                <a:cs typeface="Microsoft Sans Serif"/>
              </a:rPr>
              <a:t>edilmeli.</a:t>
            </a:r>
            <a:endParaRPr sz="1800" dirty="0">
              <a:latin typeface="Microsoft Sans Serif"/>
              <a:cs typeface="Microsoft Sans Serif"/>
            </a:endParaRPr>
          </a:p>
          <a:p>
            <a:pPr marL="356870" indent="-344170">
              <a:lnSpc>
                <a:spcPts val="2039"/>
              </a:lnSpc>
              <a:spcBef>
                <a:spcPts val="819"/>
              </a:spcBef>
              <a:buFont typeface="Wingdings"/>
              <a:buChar char=""/>
              <a:tabLst>
                <a:tab pos="356870" algn="l"/>
                <a:tab pos="774065" algn="l"/>
                <a:tab pos="1856739" algn="l"/>
                <a:tab pos="2755900" algn="l"/>
                <a:tab pos="3136900" algn="l"/>
                <a:tab pos="4304665" algn="l"/>
                <a:tab pos="5067300" algn="l"/>
                <a:tab pos="6069965" algn="l"/>
                <a:tab pos="7237730" algn="l"/>
                <a:tab pos="8625205" algn="l"/>
                <a:tab pos="9003030" algn="l"/>
                <a:tab pos="9945370" algn="l"/>
              </a:tabLst>
            </a:pPr>
            <a:r>
              <a:rPr sz="1800" spc="-25" dirty="0">
                <a:latin typeface="Microsoft Sans Serif"/>
                <a:cs typeface="Microsoft Sans Serif"/>
              </a:rPr>
              <a:t>Bu</a:t>
            </a:r>
            <a:r>
              <a:rPr sz="1800" dirty="0">
                <a:latin typeface="Microsoft Sans Serif"/>
                <a:cs typeface="Microsoft Sans Serif"/>
              </a:rPr>
              <a:t>	</a:t>
            </a:r>
            <a:r>
              <a:rPr sz="1800" spc="-10" dirty="0">
                <a:latin typeface="Microsoft Sans Serif"/>
                <a:cs typeface="Microsoft Sans Serif"/>
              </a:rPr>
              <a:t>alanlarda</a:t>
            </a:r>
            <a:r>
              <a:rPr sz="1800" dirty="0">
                <a:latin typeface="Microsoft Sans Serif"/>
                <a:cs typeface="Microsoft Sans Serif"/>
              </a:rPr>
              <a:t>	</a:t>
            </a:r>
            <a:r>
              <a:rPr sz="1800" spc="-10" dirty="0">
                <a:latin typeface="Microsoft Sans Serif"/>
                <a:cs typeface="Microsoft Sans Serif"/>
              </a:rPr>
              <a:t>yetişkin</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çocuklarla</a:t>
            </a:r>
            <a:r>
              <a:rPr sz="1800" dirty="0">
                <a:latin typeface="Microsoft Sans Serif"/>
                <a:cs typeface="Microsoft Sans Serif"/>
              </a:rPr>
              <a:t>	</a:t>
            </a:r>
            <a:r>
              <a:rPr sz="1800" spc="-10" dirty="0">
                <a:latin typeface="Microsoft Sans Serif"/>
                <a:cs typeface="Microsoft Sans Serif"/>
              </a:rPr>
              <a:t>uygun</a:t>
            </a:r>
            <a:r>
              <a:rPr sz="1800" dirty="0">
                <a:latin typeface="Microsoft Sans Serif"/>
                <a:cs typeface="Microsoft Sans Serif"/>
              </a:rPr>
              <a:t>	</a:t>
            </a:r>
            <a:r>
              <a:rPr sz="1800" spc="-10" dirty="0">
                <a:latin typeface="Microsoft Sans Serif"/>
                <a:cs typeface="Microsoft Sans Serif"/>
              </a:rPr>
              <a:t>olmayan</a:t>
            </a:r>
            <a:r>
              <a:rPr sz="1800" dirty="0">
                <a:latin typeface="Microsoft Sans Serif"/>
                <a:cs typeface="Microsoft Sans Serif"/>
              </a:rPr>
              <a:t>	</a:t>
            </a:r>
            <a:r>
              <a:rPr sz="1800" spc="-10" dirty="0">
                <a:latin typeface="Microsoft Sans Serif"/>
                <a:cs typeface="Microsoft Sans Serif"/>
              </a:rPr>
              <a:t>samimiyet</a:t>
            </a:r>
            <a:r>
              <a:rPr sz="1800" dirty="0">
                <a:latin typeface="Microsoft Sans Serif"/>
                <a:cs typeface="Microsoft Sans Serif"/>
              </a:rPr>
              <a:t>	</a:t>
            </a:r>
            <a:r>
              <a:rPr sz="1800" spc="-10" dirty="0">
                <a:latin typeface="Microsoft Sans Serif"/>
                <a:cs typeface="Microsoft Sans Serif"/>
              </a:rPr>
              <a:t>kurulmamalı</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insanlar</a:t>
            </a:r>
            <a:r>
              <a:rPr sz="1800" dirty="0">
                <a:latin typeface="Microsoft Sans Serif"/>
                <a:cs typeface="Microsoft Sans Serif"/>
              </a:rPr>
              <a:t>	</a:t>
            </a:r>
            <a:r>
              <a:rPr sz="1800" spc="-10" dirty="0">
                <a:latin typeface="Microsoft Sans Serif"/>
                <a:cs typeface="Microsoft Sans Serif"/>
              </a:rPr>
              <a:t>rahatsız</a:t>
            </a:r>
            <a:endParaRPr sz="1800" dirty="0">
              <a:latin typeface="Microsoft Sans Serif"/>
              <a:cs typeface="Microsoft Sans Serif"/>
            </a:endParaRPr>
          </a:p>
          <a:p>
            <a:pPr marL="356870">
              <a:lnSpc>
                <a:spcPts val="2039"/>
              </a:lnSpc>
            </a:pPr>
            <a:r>
              <a:rPr sz="1800" spc="-10" dirty="0">
                <a:latin typeface="Microsoft Sans Serif"/>
                <a:cs typeface="Microsoft Sans Serif"/>
              </a:rPr>
              <a:t>edilmemeli</a:t>
            </a:r>
            <a:endParaRPr sz="1800" dirty="0">
              <a:latin typeface="Microsoft Sans Serif"/>
              <a:cs typeface="Microsoft Sans Serif"/>
            </a:endParaRPr>
          </a:p>
          <a:p>
            <a:pPr marL="356870" indent="-344170">
              <a:lnSpc>
                <a:spcPct val="100000"/>
              </a:lnSpc>
              <a:spcBef>
                <a:spcPts val="1010"/>
              </a:spcBef>
              <a:buFont typeface="Wingdings"/>
              <a:buChar char=""/>
              <a:tabLst>
                <a:tab pos="356870" algn="l"/>
                <a:tab pos="1162050" algn="l"/>
                <a:tab pos="1637030" algn="l"/>
                <a:tab pos="2762250" algn="l"/>
                <a:tab pos="3616325" algn="l"/>
                <a:tab pos="3990975" algn="l"/>
                <a:tab pos="5003165" algn="l"/>
                <a:tab pos="5758815" algn="l"/>
                <a:tab pos="6536690" algn="l"/>
                <a:tab pos="7905750" algn="l"/>
                <a:tab pos="8594725" algn="l"/>
                <a:tab pos="9402445" algn="l"/>
                <a:tab pos="9774555" algn="l"/>
              </a:tabLst>
            </a:pPr>
            <a:r>
              <a:rPr sz="1800" spc="-10" dirty="0">
                <a:latin typeface="Microsoft Sans Serif"/>
                <a:cs typeface="Microsoft Sans Serif"/>
              </a:rPr>
              <a:t>Avcılık</a:t>
            </a:r>
            <a:r>
              <a:rPr sz="1800" dirty="0">
                <a:latin typeface="Microsoft Sans Serif"/>
                <a:cs typeface="Microsoft Sans Serif"/>
              </a:rPr>
              <a:t>	</a:t>
            </a:r>
            <a:r>
              <a:rPr sz="1800" spc="-20" dirty="0">
                <a:latin typeface="Microsoft Sans Serif"/>
                <a:cs typeface="Microsoft Sans Serif"/>
              </a:rPr>
              <a:t>için</a:t>
            </a:r>
            <a:r>
              <a:rPr sz="1800" dirty="0">
                <a:latin typeface="Microsoft Sans Serif"/>
                <a:cs typeface="Microsoft Sans Serif"/>
              </a:rPr>
              <a:t>	</a:t>
            </a:r>
            <a:r>
              <a:rPr sz="1800" spc="-10" dirty="0">
                <a:latin typeface="Microsoft Sans Serif"/>
                <a:cs typeface="Microsoft Sans Serif"/>
              </a:rPr>
              <a:t>belirlenen</a:t>
            </a:r>
            <a:r>
              <a:rPr sz="1800" dirty="0">
                <a:latin typeface="Microsoft Sans Serif"/>
                <a:cs typeface="Microsoft Sans Serif"/>
              </a:rPr>
              <a:t>	</a:t>
            </a:r>
            <a:r>
              <a:rPr sz="1800" spc="-10" dirty="0">
                <a:latin typeface="Microsoft Sans Serif"/>
                <a:cs typeface="Microsoft Sans Serif"/>
              </a:rPr>
              <a:t>yasaya</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kurallara</a:t>
            </a:r>
            <a:r>
              <a:rPr sz="1800" dirty="0">
                <a:latin typeface="Microsoft Sans Serif"/>
                <a:cs typeface="Microsoft Sans Serif"/>
              </a:rPr>
              <a:t>	</a:t>
            </a:r>
            <a:r>
              <a:rPr sz="1800" spc="-10" dirty="0">
                <a:latin typeface="Microsoft Sans Serif"/>
                <a:cs typeface="Microsoft Sans Serif"/>
              </a:rPr>
              <a:t>uygun</a:t>
            </a:r>
            <a:r>
              <a:rPr sz="1800" dirty="0">
                <a:latin typeface="Microsoft Sans Serif"/>
                <a:cs typeface="Microsoft Sans Serif"/>
              </a:rPr>
              <a:t>	</a:t>
            </a:r>
            <a:r>
              <a:rPr sz="1800" spc="-10" dirty="0">
                <a:latin typeface="Microsoft Sans Serif"/>
                <a:cs typeface="Microsoft Sans Serif"/>
              </a:rPr>
              <a:t>avcılık</a:t>
            </a:r>
            <a:r>
              <a:rPr sz="1800" dirty="0">
                <a:latin typeface="Microsoft Sans Serif"/>
                <a:cs typeface="Microsoft Sans Serif"/>
              </a:rPr>
              <a:t>	</a:t>
            </a:r>
            <a:r>
              <a:rPr sz="1800" spc="-10" dirty="0">
                <a:latin typeface="Microsoft Sans Serif"/>
                <a:cs typeface="Microsoft Sans Serif"/>
              </a:rPr>
              <a:t>yapılmalıdır.</a:t>
            </a:r>
            <a:r>
              <a:rPr sz="1800" dirty="0">
                <a:latin typeface="Microsoft Sans Serif"/>
                <a:cs typeface="Microsoft Sans Serif"/>
              </a:rPr>
              <a:t>	</a:t>
            </a:r>
            <a:r>
              <a:rPr sz="1800" spc="-10" dirty="0">
                <a:latin typeface="Microsoft Sans Serif"/>
                <a:cs typeface="Microsoft Sans Serif"/>
              </a:rPr>
              <a:t>Vahşi</a:t>
            </a:r>
            <a:r>
              <a:rPr sz="1800" dirty="0">
                <a:latin typeface="Microsoft Sans Serif"/>
                <a:cs typeface="Microsoft Sans Serif"/>
              </a:rPr>
              <a:t>	</a:t>
            </a:r>
            <a:r>
              <a:rPr sz="1800" spc="-10" dirty="0">
                <a:latin typeface="Microsoft Sans Serif"/>
                <a:cs typeface="Microsoft Sans Serif"/>
              </a:rPr>
              <a:t>yaşam</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doğal</a:t>
            </a:r>
            <a:endParaRPr sz="1800" dirty="0">
              <a:latin typeface="Microsoft Sans Serif"/>
              <a:cs typeface="Microsoft Sans Serif"/>
            </a:endParaRPr>
          </a:p>
          <a:p>
            <a:pPr marL="356870">
              <a:lnSpc>
                <a:spcPct val="100000"/>
              </a:lnSpc>
            </a:pPr>
            <a:r>
              <a:rPr sz="1800" dirty="0">
                <a:latin typeface="Microsoft Sans Serif"/>
                <a:cs typeface="Microsoft Sans Serif"/>
              </a:rPr>
              <a:t>hayata</a:t>
            </a:r>
            <a:r>
              <a:rPr sz="1800" spc="225" dirty="0">
                <a:latin typeface="Microsoft Sans Serif"/>
                <a:cs typeface="Microsoft Sans Serif"/>
              </a:rPr>
              <a:t> </a:t>
            </a:r>
            <a:r>
              <a:rPr sz="1800" dirty="0">
                <a:latin typeface="Microsoft Sans Serif"/>
                <a:cs typeface="Microsoft Sans Serif"/>
              </a:rPr>
              <a:t>saygı</a:t>
            </a:r>
            <a:r>
              <a:rPr sz="1800" spc="-195" dirty="0">
                <a:latin typeface="Microsoft Sans Serif"/>
                <a:cs typeface="Microsoft Sans Serif"/>
              </a:rPr>
              <a:t> </a:t>
            </a:r>
            <a:r>
              <a:rPr sz="1800" spc="-10" dirty="0">
                <a:latin typeface="Microsoft Sans Serif"/>
                <a:cs typeface="Microsoft Sans Serif"/>
              </a:rPr>
              <a:t>gösterilmelidir.</a:t>
            </a:r>
            <a:endParaRPr sz="1800" dirty="0">
              <a:latin typeface="Microsoft Sans Serif"/>
              <a:cs typeface="Microsoft Sans Serif"/>
            </a:endParaRPr>
          </a:p>
          <a:p>
            <a:pPr>
              <a:lnSpc>
                <a:spcPct val="100000"/>
              </a:lnSpc>
              <a:spcBef>
                <a:spcPts val="75"/>
              </a:spcBef>
            </a:pPr>
            <a:endParaRPr sz="1800" dirty="0">
              <a:latin typeface="Microsoft Sans Serif"/>
              <a:cs typeface="Microsoft Sans Serif"/>
            </a:endParaRPr>
          </a:p>
          <a:p>
            <a:pPr marL="356870" marR="1254760" indent="-344805">
              <a:lnSpc>
                <a:spcPct val="111200"/>
              </a:lnSpc>
              <a:buFont typeface="Wingdings"/>
              <a:buChar char=""/>
              <a:tabLst>
                <a:tab pos="377825" algn="l"/>
              </a:tabLst>
            </a:pPr>
            <a:r>
              <a:rPr sz="1800" spc="-30" dirty="0">
                <a:latin typeface="Microsoft Sans Serif"/>
                <a:cs typeface="Microsoft Sans Serif"/>
              </a:rPr>
              <a:t>Tarihi</a:t>
            </a:r>
            <a:r>
              <a:rPr sz="1800" spc="25" dirty="0">
                <a:latin typeface="Microsoft Sans Serif"/>
                <a:cs typeface="Microsoft Sans Serif"/>
              </a:rPr>
              <a:t> </a:t>
            </a:r>
            <a:r>
              <a:rPr sz="1800" dirty="0">
                <a:latin typeface="Microsoft Sans Serif"/>
                <a:cs typeface="Microsoft Sans Serif"/>
              </a:rPr>
              <a:t>eser</a:t>
            </a:r>
            <a:r>
              <a:rPr sz="1800" spc="40" dirty="0">
                <a:latin typeface="Microsoft Sans Serif"/>
                <a:cs typeface="Microsoft Sans Serif"/>
              </a:rPr>
              <a:t> </a:t>
            </a:r>
            <a:r>
              <a:rPr sz="1800" dirty="0">
                <a:latin typeface="Microsoft Sans Serif"/>
                <a:cs typeface="Microsoft Sans Serif"/>
              </a:rPr>
              <a:t>alım satımı gerekli izin</a:t>
            </a:r>
            <a:r>
              <a:rPr sz="1800" spc="70" dirty="0">
                <a:latin typeface="Microsoft Sans Serif"/>
                <a:cs typeface="Microsoft Sans Serif"/>
              </a:rPr>
              <a:t> </a:t>
            </a:r>
            <a:r>
              <a:rPr sz="1800" dirty="0">
                <a:latin typeface="Microsoft Sans Serif"/>
                <a:cs typeface="Microsoft Sans Serif"/>
              </a:rPr>
              <a:t>ve</a:t>
            </a:r>
            <a:r>
              <a:rPr sz="1800" spc="40" dirty="0">
                <a:latin typeface="Microsoft Sans Serif"/>
                <a:cs typeface="Microsoft Sans Serif"/>
              </a:rPr>
              <a:t> </a:t>
            </a:r>
            <a:r>
              <a:rPr sz="1800" dirty="0">
                <a:latin typeface="Microsoft Sans Serif"/>
                <a:cs typeface="Microsoft Sans Serif"/>
              </a:rPr>
              <a:t>belgeler</a:t>
            </a:r>
            <a:r>
              <a:rPr sz="1800" spc="20" dirty="0">
                <a:latin typeface="Microsoft Sans Serif"/>
                <a:cs typeface="Microsoft Sans Serif"/>
              </a:rPr>
              <a:t> </a:t>
            </a:r>
            <a:r>
              <a:rPr sz="1800" dirty="0">
                <a:latin typeface="Microsoft Sans Serif"/>
                <a:cs typeface="Microsoft Sans Serif"/>
              </a:rPr>
              <a:t>olmadan</a:t>
            </a:r>
            <a:r>
              <a:rPr sz="1800" spc="5" dirty="0">
                <a:latin typeface="Microsoft Sans Serif"/>
                <a:cs typeface="Microsoft Sans Serif"/>
              </a:rPr>
              <a:t> </a:t>
            </a:r>
            <a:r>
              <a:rPr sz="1800" dirty="0">
                <a:latin typeface="Microsoft Sans Serif"/>
                <a:cs typeface="Microsoft Sans Serif"/>
              </a:rPr>
              <a:t>yapılmamalıdır.</a:t>
            </a:r>
            <a:r>
              <a:rPr sz="1800" spc="-70" dirty="0">
                <a:latin typeface="Microsoft Sans Serif"/>
                <a:cs typeface="Microsoft Sans Serif"/>
              </a:rPr>
              <a:t> </a:t>
            </a:r>
            <a:r>
              <a:rPr sz="1800" dirty="0">
                <a:latin typeface="Microsoft Sans Serif"/>
                <a:cs typeface="Microsoft Sans Serif"/>
              </a:rPr>
              <a:t>Yasadışı</a:t>
            </a:r>
            <a:r>
              <a:rPr sz="1800" spc="-5" dirty="0">
                <a:latin typeface="Microsoft Sans Serif"/>
                <a:cs typeface="Microsoft Sans Serif"/>
              </a:rPr>
              <a:t> </a:t>
            </a:r>
            <a:r>
              <a:rPr sz="1800" dirty="0">
                <a:latin typeface="Microsoft Sans Serif"/>
                <a:cs typeface="Microsoft Sans Serif"/>
              </a:rPr>
              <a:t>alım</a:t>
            </a:r>
            <a:r>
              <a:rPr sz="1800" spc="30" dirty="0">
                <a:latin typeface="Microsoft Sans Serif"/>
                <a:cs typeface="Microsoft Sans Serif"/>
              </a:rPr>
              <a:t> </a:t>
            </a:r>
            <a:r>
              <a:rPr sz="1800" spc="-10" dirty="0">
                <a:latin typeface="Microsoft Sans Serif"/>
                <a:cs typeface="Microsoft Sans Serif"/>
              </a:rPr>
              <a:t>satım 	yapılmamalıdır.</a:t>
            </a:r>
            <a:endParaRPr sz="1800" dirty="0">
              <a:latin typeface="Microsoft Sans Serif"/>
              <a:cs typeface="Microsoft Sans Serif"/>
            </a:endParaRPr>
          </a:p>
          <a:p>
            <a:pPr marL="356870" indent="-344170">
              <a:lnSpc>
                <a:spcPct val="100000"/>
              </a:lnSpc>
              <a:spcBef>
                <a:spcPts val="240"/>
              </a:spcBef>
              <a:buFont typeface="Wingdings"/>
              <a:buChar char=""/>
              <a:tabLst>
                <a:tab pos="356870" algn="l"/>
              </a:tabLst>
            </a:pPr>
            <a:r>
              <a:rPr sz="1800" spc="-10" dirty="0">
                <a:latin typeface="Microsoft Sans Serif"/>
                <a:cs typeface="Microsoft Sans Serif"/>
              </a:rPr>
              <a:t>Biyoçeşitliliğin</a:t>
            </a:r>
            <a:r>
              <a:rPr sz="1800" spc="-25" dirty="0">
                <a:latin typeface="Microsoft Sans Serif"/>
                <a:cs typeface="Microsoft Sans Serif"/>
              </a:rPr>
              <a:t> </a:t>
            </a:r>
            <a:r>
              <a:rPr sz="1800" dirty="0">
                <a:latin typeface="Microsoft Sans Serif"/>
                <a:cs typeface="Microsoft Sans Serif"/>
              </a:rPr>
              <a:t>korunması</a:t>
            </a:r>
            <a:r>
              <a:rPr sz="1800" spc="-55" dirty="0">
                <a:latin typeface="Microsoft Sans Serif"/>
                <a:cs typeface="Microsoft Sans Serif"/>
              </a:rPr>
              <a:t> </a:t>
            </a:r>
            <a:r>
              <a:rPr sz="1800" dirty="0">
                <a:latin typeface="Microsoft Sans Serif"/>
                <a:cs typeface="Microsoft Sans Serif"/>
              </a:rPr>
              <a:t>için</a:t>
            </a:r>
            <a:r>
              <a:rPr sz="1800" spc="40" dirty="0">
                <a:latin typeface="Microsoft Sans Serif"/>
                <a:cs typeface="Microsoft Sans Serif"/>
              </a:rPr>
              <a:t> </a:t>
            </a:r>
            <a:r>
              <a:rPr sz="1800" dirty="0">
                <a:latin typeface="Microsoft Sans Serif"/>
                <a:cs typeface="Microsoft Sans Serif"/>
              </a:rPr>
              <a:t>nesli</a:t>
            </a:r>
            <a:r>
              <a:rPr sz="1800" spc="-10" dirty="0">
                <a:latin typeface="Microsoft Sans Serif"/>
                <a:cs typeface="Microsoft Sans Serif"/>
              </a:rPr>
              <a:t> </a:t>
            </a:r>
            <a:r>
              <a:rPr sz="1800" dirty="0">
                <a:latin typeface="Microsoft Sans Serif"/>
                <a:cs typeface="Microsoft Sans Serif"/>
              </a:rPr>
              <a:t>tehlikede</a:t>
            </a:r>
            <a:r>
              <a:rPr sz="1800" spc="-25" dirty="0">
                <a:latin typeface="Microsoft Sans Serif"/>
                <a:cs typeface="Microsoft Sans Serif"/>
              </a:rPr>
              <a:t> </a:t>
            </a:r>
            <a:r>
              <a:rPr sz="1800" dirty="0">
                <a:latin typeface="Microsoft Sans Serif"/>
                <a:cs typeface="Microsoft Sans Serif"/>
              </a:rPr>
              <a:t>olan</a:t>
            </a:r>
            <a:r>
              <a:rPr sz="1800" spc="10" dirty="0">
                <a:latin typeface="Microsoft Sans Serif"/>
                <a:cs typeface="Microsoft Sans Serif"/>
              </a:rPr>
              <a:t> </a:t>
            </a:r>
            <a:r>
              <a:rPr sz="1800" dirty="0">
                <a:latin typeface="Microsoft Sans Serif"/>
                <a:cs typeface="Microsoft Sans Serif"/>
              </a:rPr>
              <a:t>canlılara</a:t>
            </a:r>
            <a:r>
              <a:rPr sz="1800" spc="-30" dirty="0">
                <a:latin typeface="Microsoft Sans Serif"/>
                <a:cs typeface="Microsoft Sans Serif"/>
              </a:rPr>
              <a:t> </a:t>
            </a:r>
            <a:r>
              <a:rPr sz="1800" dirty="0">
                <a:latin typeface="Microsoft Sans Serif"/>
                <a:cs typeface="Microsoft Sans Serif"/>
              </a:rPr>
              <a:t>ait</a:t>
            </a:r>
            <a:r>
              <a:rPr sz="1800" spc="55" dirty="0">
                <a:latin typeface="Microsoft Sans Serif"/>
                <a:cs typeface="Microsoft Sans Serif"/>
              </a:rPr>
              <a:t> </a:t>
            </a:r>
            <a:r>
              <a:rPr sz="1800" dirty="0">
                <a:latin typeface="Microsoft Sans Serif"/>
                <a:cs typeface="Microsoft Sans Serif"/>
              </a:rPr>
              <a:t>ürünleri</a:t>
            </a:r>
            <a:r>
              <a:rPr sz="1800" spc="-25" dirty="0">
                <a:latin typeface="Microsoft Sans Serif"/>
                <a:cs typeface="Microsoft Sans Serif"/>
              </a:rPr>
              <a:t> </a:t>
            </a:r>
            <a:r>
              <a:rPr sz="1800" spc="-10" dirty="0">
                <a:latin typeface="Microsoft Sans Serif"/>
                <a:cs typeface="Microsoft Sans Serif"/>
              </a:rPr>
              <a:t>almayın.</a:t>
            </a:r>
            <a:endParaRPr sz="1800" dirty="0">
              <a:latin typeface="Microsoft Sans Serif"/>
              <a:cs typeface="Microsoft Sans Serif"/>
            </a:endParaRPr>
          </a:p>
        </p:txBody>
      </p:sp>
    </p:spTree>
    <p:extLst>
      <p:ext uri="{BB962C8B-B14F-4D97-AF65-F5344CB8AC3E}">
        <p14:creationId xmlns:p14="http://schemas.microsoft.com/office/powerpoint/2010/main" val="340022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3176397" y="2179777"/>
            <a:ext cx="5837555" cy="1734820"/>
          </a:xfrm>
          <a:prstGeom prst="rect">
            <a:avLst/>
          </a:prstGeom>
        </p:spPr>
        <p:txBody>
          <a:bodyPr vert="horz" wrap="square" lIns="0" tIns="83185" rIns="0" bIns="0" rtlCol="0">
            <a:spAutoFit/>
          </a:bodyPr>
          <a:lstStyle/>
          <a:p>
            <a:pPr marL="12700" marR="5080" algn="ctr">
              <a:lnSpc>
                <a:spcPts val="4320"/>
              </a:lnSpc>
              <a:spcBef>
                <a:spcPts val="655"/>
              </a:spcBef>
            </a:pPr>
            <a:r>
              <a:rPr sz="4000" b="0" spc="-45" dirty="0">
                <a:latin typeface="Calibri Light"/>
                <a:cs typeface="Calibri Light"/>
              </a:rPr>
              <a:t>BÖLGEMİZDE</a:t>
            </a:r>
            <a:r>
              <a:rPr sz="4000" b="0" spc="-160" dirty="0">
                <a:latin typeface="Calibri Light"/>
                <a:cs typeface="Calibri Light"/>
              </a:rPr>
              <a:t> </a:t>
            </a:r>
            <a:r>
              <a:rPr sz="4000" b="0" spc="-40" dirty="0">
                <a:latin typeface="Calibri Light"/>
                <a:cs typeface="Calibri Light"/>
              </a:rPr>
              <a:t>BULUNAN</a:t>
            </a:r>
            <a:r>
              <a:rPr sz="4000" b="0" spc="-185" dirty="0">
                <a:latin typeface="Calibri Light"/>
                <a:cs typeface="Calibri Light"/>
              </a:rPr>
              <a:t> </a:t>
            </a:r>
            <a:r>
              <a:rPr sz="4000" b="0" spc="-20" dirty="0">
                <a:latin typeface="Calibri Light"/>
                <a:cs typeface="Calibri Light"/>
              </a:rPr>
              <a:t>BAZI </a:t>
            </a:r>
            <a:r>
              <a:rPr sz="4000" b="0" spc="-30" dirty="0">
                <a:latin typeface="Calibri Light"/>
                <a:cs typeface="Calibri Light"/>
              </a:rPr>
              <a:t>ENDEMİK</a:t>
            </a:r>
            <a:r>
              <a:rPr sz="4000" b="0" spc="-175" dirty="0">
                <a:latin typeface="Calibri Light"/>
                <a:cs typeface="Calibri Light"/>
              </a:rPr>
              <a:t> </a:t>
            </a:r>
            <a:r>
              <a:rPr sz="4000" b="0" dirty="0">
                <a:latin typeface="Calibri Light"/>
                <a:cs typeface="Calibri Light"/>
              </a:rPr>
              <a:t>VE</a:t>
            </a:r>
            <a:r>
              <a:rPr sz="4000" b="0" spc="-130" dirty="0">
                <a:latin typeface="Calibri Light"/>
                <a:cs typeface="Calibri Light"/>
              </a:rPr>
              <a:t> </a:t>
            </a:r>
            <a:r>
              <a:rPr sz="4000" b="0" spc="-10" dirty="0">
                <a:latin typeface="Calibri Light"/>
                <a:cs typeface="Calibri Light"/>
              </a:rPr>
              <a:t>YEREL</a:t>
            </a:r>
            <a:r>
              <a:rPr sz="4000" b="0" spc="-165" dirty="0">
                <a:latin typeface="Calibri Light"/>
                <a:cs typeface="Calibri Light"/>
              </a:rPr>
              <a:t> </a:t>
            </a:r>
            <a:r>
              <a:rPr sz="4000" b="0" spc="-10" dirty="0">
                <a:latin typeface="Calibri Light"/>
                <a:cs typeface="Calibri Light"/>
              </a:rPr>
              <a:t>BİTKİ TÜRLERİ</a:t>
            </a:r>
            <a:endParaRPr sz="4000">
              <a:latin typeface="Calibri Light"/>
              <a:cs typeface="Calibri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65" y="197739"/>
            <a:ext cx="8534400" cy="1299971"/>
          </a:xfrm>
          <a:prstGeom prst="rect">
            <a:avLst/>
          </a:prstGeom>
        </p:spPr>
        <p:txBody>
          <a:bodyPr vert="horz" wrap="square" lIns="0" tIns="738759" rIns="0" bIns="0" rtlCol="0">
            <a:spAutoFit/>
          </a:bodyPr>
          <a:lstStyle/>
          <a:p>
            <a:pPr marL="731520">
              <a:lnSpc>
                <a:spcPct val="100000"/>
              </a:lnSpc>
              <a:spcBef>
                <a:spcPts val="95"/>
              </a:spcBef>
            </a:pPr>
            <a:r>
              <a:rPr dirty="0">
                <a:latin typeface="Calibri Light" panose="020F0302020204030204" pitchFamily="34" charset="0"/>
                <a:ea typeface="Calibri Light" panose="020F0302020204030204" pitchFamily="34" charset="0"/>
                <a:cs typeface="Calibri Light" panose="020F0302020204030204" pitchFamily="34" charset="0"/>
              </a:rPr>
              <a:t>MUZ</a:t>
            </a:r>
            <a:r>
              <a:rPr spc="-65" dirty="0">
                <a:latin typeface="Calibri Light" panose="020F0302020204030204" pitchFamily="34" charset="0"/>
                <a:ea typeface="Calibri Light" panose="020F0302020204030204" pitchFamily="34" charset="0"/>
                <a:cs typeface="Calibri Light" panose="020F0302020204030204" pitchFamily="34" charset="0"/>
              </a:rPr>
              <a:t> </a:t>
            </a:r>
            <a:r>
              <a:rPr dirty="0">
                <a:latin typeface="Calibri Light" panose="020F0302020204030204" pitchFamily="34" charset="0"/>
                <a:ea typeface="Calibri Light" panose="020F0302020204030204" pitchFamily="34" charset="0"/>
                <a:cs typeface="Calibri Light" panose="020F0302020204030204" pitchFamily="34" charset="0"/>
              </a:rPr>
              <a:t>(</a:t>
            </a:r>
            <a:r>
              <a:rPr i="1" dirty="0">
                <a:latin typeface="Calibri Light" panose="020F0302020204030204" pitchFamily="34" charset="0"/>
                <a:ea typeface="Calibri Light" panose="020F0302020204030204" pitchFamily="34" charset="0"/>
                <a:cs typeface="Calibri Light" panose="020F0302020204030204" pitchFamily="34" charset="0"/>
              </a:rPr>
              <a:t>Musa,</a:t>
            </a:r>
            <a:r>
              <a:rPr i="1" spc="-70" dirty="0">
                <a:latin typeface="Calibri Light" panose="020F0302020204030204" pitchFamily="34" charset="0"/>
                <a:ea typeface="Calibri Light" panose="020F0302020204030204" pitchFamily="34" charset="0"/>
                <a:cs typeface="Calibri Light" panose="020F0302020204030204" pitchFamily="34" charset="0"/>
              </a:rPr>
              <a:t> </a:t>
            </a:r>
            <a:r>
              <a:rPr i="1" spc="-10" dirty="0">
                <a:latin typeface="Calibri Light" panose="020F0302020204030204" pitchFamily="34" charset="0"/>
                <a:ea typeface="Calibri Light" panose="020F0302020204030204" pitchFamily="34" charset="0"/>
                <a:cs typeface="Calibri Light" panose="020F0302020204030204" pitchFamily="34" charset="0"/>
              </a:rPr>
              <a:t>Musaceace</a:t>
            </a:r>
            <a:r>
              <a:rPr spc="-10" dirty="0">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3" name="object 3"/>
          <p:cNvSpPr txBox="1"/>
          <p:nvPr/>
        </p:nvSpPr>
        <p:spPr>
          <a:xfrm>
            <a:off x="1145844" y="2039239"/>
            <a:ext cx="5717540" cy="3001645"/>
          </a:xfrm>
          <a:prstGeom prst="rect">
            <a:avLst/>
          </a:prstGeom>
        </p:spPr>
        <p:txBody>
          <a:bodyPr vert="horz" wrap="square" lIns="0" tIns="12700" rIns="0" bIns="0" rtlCol="0">
            <a:spAutoFit/>
          </a:bodyPr>
          <a:lstStyle/>
          <a:p>
            <a:pPr marL="12700" marR="173355">
              <a:lnSpc>
                <a:spcPct val="100000"/>
              </a:lnSpc>
              <a:spcBef>
                <a:spcPts val="100"/>
              </a:spcBef>
            </a:pPr>
            <a:r>
              <a:rPr sz="2400" dirty="0">
                <a:latin typeface="Times New Roman"/>
                <a:cs typeface="Times New Roman"/>
              </a:rPr>
              <a:t>Muzgiller</a:t>
            </a:r>
            <a:r>
              <a:rPr sz="2400" spc="-60" dirty="0">
                <a:latin typeface="Times New Roman"/>
                <a:cs typeface="Times New Roman"/>
              </a:rPr>
              <a:t> </a:t>
            </a:r>
            <a:r>
              <a:rPr sz="2400" dirty="0">
                <a:latin typeface="Times New Roman"/>
                <a:cs typeface="Times New Roman"/>
              </a:rPr>
              <a:t>familyasından,</a:t>
            </a:r>
            <a:r>
              <a:rPr sz="2400" spc="-15" dirty="0">
                <a:latin typeface="Times New Roman"/>
                <a:cs typeface="Times New Roman"/>
              </a:rPr>
              <a:t> </a:t>
            </a:r>
            <a:r>
              <a:rPr sz="2400" dirty="0">
                <a:latin typeface="Times New Roman"/>
                <a:cs typeface="Times New Roman"/>
              </a:rPr>
              <a:t>sıcak</a:t>
            </a:r>
            <a:r>
              <a:rPr sz="2400" spc="-35" dirty="0">
                <a:latin typeface="Times New Roman"/>
                <a:cs typeface="Times New Roman"/>
              </a:rPr>
              <a:t> </a:t>
            </a:r>
            <a:r>
              <a:rPr sz="2400" spc="-10" dirty="0">
                <a:latin typeface="Times New Roman"/>
                <a:cs typeface="Times New Roman"/>
              </a:rPr>
              <a:t>bölgelerde </a:t>
            </a:r>
            <a:r>
              <a:rPr sz="2400" dirty="0">
                <a:latin typeface="Times New Roman"/>
                <a:cs typeface="Times New Roman"/>
              </a:rPr>
              <a:t>yetişen,</a:t>
            </a:r>
            <a:r>
              <a:rPr sz="2400" spc="15" dirty="0">
                <a:latin typeface="Times New Roman"/>
                <a:cs typeface="Times New Roman"/>
              </a:rPr>
              <a:t> </a:t>
            </a:r>
            <a:r>
              <a:rPr sz="2400" dirty="0">
                <a:latin typeface="Times New Roman"/>
                <a:cs typeface="Times New Roman"/>
              </a:rPr>
              <a:t>çok</a:t>
            </a:r>
            <a:r>
              <a:rPr sz="2400" spc="-30" dirty="0">
                <a:latin typeface="Times New Roman"/>
                <a:cs typeface="Times New Roman"/>
              </a:rPr>
              <a:t> </a:t>
            </a:r>
            <a:r>
              <a:rPr sz="2400" dirty="0">
                <a:latin typeface="Times New Roman"/>
                <a:cs typeface="Times New Roman"/>
              </a:rPr>
              <a:t>yıllık</a:t>
            </a:r>
            <a:r>
              <a:rPr sz="2400" spc="5" dirty="0">
                <a:latin typeface="Times New Roman"/>
                <a:cs typeface="Times New Roman"/>
              </a:rPr>
              <a:t> </a:t>
            </a:r>
            <a:r>
              <a:rPr sz="2400" dirty="0">
                <a:latin typeface="Times New Roman"/>
                <a:cs typeface="Times New Roman"/>
              </a:rPr>
              <a:t>ve</a:t>
            </a:r>
            <a:r>
              <a:rPr sz="2400" spc="-45" dirty="0">
                <a:latin typeface="Times New Roman"/>
                <a:cs typeface="Times New Roman"/>
              </a:rPr>
              <a:t> </a:t>
            </a:r>
            <a:r>
              <a:rPr sz="2400" dirty="0">
                <a:latin typeface="Times New Roman"/>
                <a:cs typeface="Times New Roman"/>
              </a:rPr>
              <a:t>çok</a:t>
            </a:r>
            <a:r>
              <a:rPr sz="2400" spc="-35" dirty="0">
                <a:latin typeface="Times New Roman"/>
                <a:cs typeface="Times New Roman"/>
              </a:rPr>
              <a:t> </a:t>
            </a:r>
            <a:r>
              <a:rPr sz="2400" dirty="0">
                <a:latin typeface="Times New Roman"/>
                <a:cs typeface="Times New Roman"/>
              </a:rPr>
              <a:t>büyük</a:t>
            </a:r>
            <a:r>
              <a:rPr sz="2400" spc="30" dirty="0">
                <a:latin typeface="Times New Roman"/>
                <a:cs typeface="Times New Roman"/>
              </a:rPr>
              <a:t> </a:t>
            </a:r>
            <a:r>
              <a:rPr sz="2400" dirty="0">
                <a:latin typeface="Times New Roman"/>
                <a:cs typeface="Times New Roman"/>
              </a:rPr>
              <a:t>bir</a:t>
            </a:r>
            <a:r>
              <a:rPr sz="2400" spc="-30" dirty="0">
                <a:latin typeface="Times New Roman"/>
                <a:cs typeface="Times New Roman"/>
              </a:rPr>
              <a:t> </a:t>
            </a:r>
            <a:r>
              <a:rPr sz="2400" dirty="0">
                <a:latin typeface="Times New Roman"/>
                <a:cs typeface="Times New Roman"/>
              </a:rPr>
              <a:t>otsu</a:t>
            </a:r>
            <a:r>
              <a:rPr sz="2400" spc="-30" dirty="0">
                <a:latin typeface="Times New Roman"/>
                <a:cs typeface="Times New Roman"/>
              </a:rPr>
              <a:t> </a:t>
            </a:r>
            <a:r>
              <a:rPr sz="2400" spc="-10" dirty="0">
                <a:latin typeface="Times New Roman"/>
                <a:cs typeface="Times New Roman"/>
              </a:rPr>
              <a:t>bitki</a:t>
            </a:r>
            <a:endParaRPr sz="2400">
              <a:latin typeface="Times New Roman"/>
              <a:cs typeface="Times New Roman"/>
            </a:endParaRPr>
          </a:p>
          <a:p>
            <a:pPr marL="12700" marR="66040">
              <a:lnSpc>
                <a:spcPct val="100000"/>
              </a:lnSpc>
              <a:tabLst>
                <a:tab pos="1118235" algn="l"/>
              </a:tabLst>
            </a:pPr>
            <a:r>
              <a:rPr sz="2400" spc="-10" dirty="0">
                <a:latin typeface="Times New Roman"/>
                <a:cs typeface="Times New Roman"/>
              </a:rPr>
              <a:t>cinsidir.</a:t>
            </a:r>
            <a:r>
              <a:rPr sz="2400" dirty="0">
                <a:latin typeface="Times New Roman"/>
                <a:cs typeface="Times New Roman"/>
              </a:rPr>
              <a:t>	Akdeniz</a:t>
            </a:r>
            <a:r>
              <a:rPr sz="2400" spc="-30" dirty="0">
                <a:latin typeface="Times New Roman"/>
                <a:cs typeface="Times New Roman"/>
              </a:rPr>
              <a:t> </a:t>
            </a:r>
            <a:r>
              <a:rPr sz="2400" dirty="0">
                <a:latin typeface="Times New Roman"/>
                <a:cs typeface="Times New Roman"/>
              </a:rPr>
              <a:t>kıyısında</a:t>
            </a:r>
            <a:r>
              <a:rPr sz="2400" spc="-10" dirty="0">
                <a:latin typeface="Times New Roman"/>
                <a:cs typeface="Times New Roman"/>
              </a:rPr>
              <a:t> Manavgat,</a:t>
            </a:r>
            <a:r>
              <a:rPr sz="2400" spc="-130" dirty="0">
                <a:latin typeface="Times New Roman"/>
                <a:cs typeface="Times New Roman"/>
              </a:rPr>
              <a:t> </a:t>
            </a:r>
            <a:r>
              <a:rPr sz="2400" spc="-10" dirty="0">
                <a:latin typeface="Times New Roman"/>
                <a:cs typeface="Times New Roman"/>
              </a:rPr>
              <a:t>Alanya </a:t>
            </a:r>
            <a:r>
              <a:rPr sz="2400" dirty="0">
                <a:latin typeface="Times New Roman"/>
                <a:cs typeface="Times New Roman"/>
              </a:rPr>
              <a:t>ve</a:t>
            </a:r>
            <a:r>
              <a:rPr sz="2400" spc="-150" dirty="0">
                <a:latin typeface="Times New Roman"/>
                <a:cs typeface="Times New Roman"/>
              </a:rPr>
              <a:t> </a:t>
            </a:r>
            <a:r>
              <a:rPr sz="2400" dirty="0">
                <a:latin typeface="Times New Roman"/>
                <a:cs typeface="Times New Roman"/>
              </a:rPr>
              <a:t>Anamur</a:t>
            </a:r>
            <a:r>
              <a:rPr sz="2400" spc="-105" dirty="0">
                <a:latin typeface="Times New Roman"/>
                <a:cs typeface="Times New Roman"/>
              </a:rPr>
              <a:t> </a:t>
            </a:r>
            <a:r>
              <a:rPr sz="2400" dirty="0">
                <a:latin typeface="Times New Roman"/>
                <a:cs typeface="Times New Roman"/>
              </a:rPr>
              <a:t>çevresinde</a:t>
            </a:r>
            <a:r>
              <a:rPr sz="2400" spc="-55" dirty="0">
                <a:latin typeface="Times New Roman"/>
                <a:cs typeface="Times New Roman"/>
              </a:rPr>
              <a:t> </a:t>
            </a:r>
            <a:r>
              <a:rPr sz="2400" spc="-10" dirty="0">
                <a:latin typeface="Times New Roman"/>
                <a:cs typeface="Times New Roman"/>
              </a:rPr>
              <a:t>yaygındır.</a:t>
            </a:r>
            <a:r>
              <a:rPr sz="2400" spc="40" dirty="0">
                <a:latin typeface="Times New Roman"/>
                <a:cs typeface="Times New Roman"/>
              </a:rPr>
              <a:t> </a:t>
            </a:r>
            <a:r>
              <a:rPr sz="2400" spc="-10" dirty="0">
                <a:latin typeface="Times New Roman"/>
                <a:cs typeface="Times New Roman"/>
              </a:rPr>
              <a:t>Ortam</a:t>
            </a:r>
            <a:endParaRPr sz="2400">
              <a:latin typeface="Times New Roman"/>
              <a:cs typeface="Times New Roman"/>
            </a:endParaRPr>
          </a:p>
          <a:p>
            <a:pPr marL="12700">
              <a:lnSpc>
                <a:spcPts val="2810"/>
              </a:lnSpc>
            </a:pPr>
            <a:r>
              <a:rPr sz="2400" dirty="0">
                <a:latin typeface="Times New Roman"/>
                <a:cs typeface="Times New Roman"/>
              </a:rPr>
              <a:t>sıcaklığı</a:t>
            </a:r>
            <a:r>
              <a:rPr sz="2400" spc="-45" dirty="0">
                <a:latin typeface="Times New Roman"/>
                <a:cs typeface="Times New Roman"/>
              </a:rPr>
              <a:t> </a:t>
            </a:r>
            <a:r>
              <a:rPr sz="2400" dirty="0">
                <a:latin typeface="Times New Roman"/>
                <a:cs typeface="Times New Roman"/>
              </a:rPr>
              <a:t>+10</a:t>
            </a:r>
            <a:r>
              <a:rPr sz="2400" dirty="0">
                <a:latin typeface="Calibri"/>
                <a:cs typeface="Calibri"/>
              </a:rPr>
              <a:t>°</a:t>
            </a:r>
            <a:r>
              <a:rPr sz="2400" dirty="0">
                <a:latin typeface="Times New Roman"/>
                <a:cs typeface="Times New Roman"/>
              </a:rPr>
              <a:t>C</a:t>
            </a:r>
            <a:r>
              <a:rPr sz="2400" spc="-40" dirty="0">
                <a:latin typeface="Times New Roman"/>
                <a:cs typeface="Times New Roman"/>
              </a:rPr>
              <a:t> </a:t>
            </a:r>
            <a:r>
              <a:rPr sz="2400" dirty="0">
                <a:latin typeface="Times New Roman"/>
                <a:cs typeface="Times New Roman"/>
              </a:rPr>
              <a:t>üzerindeki</a:t>
            </a:r>
            <a:r>
              <a:rPr sz="2400" spc="-60" dirty="0">
                <a:latin typeface="Times New Roman"/>
                <a:cs typeface="Times New Roman"/>
              </a:rPr>
              <a:t> </a:t>
            </a:r>
            <a:r>
              <a:rPr sz="2400" dirty="0">
                <a:latin typeface="Times New Roman"/>
                <a:cs typeface="Times New Roman"/>
              </a:rPr>
              <a:t>bölgelerde</a:t>
            </a:r>
            <a:r>
              <a:rPr sz="2400" spc="-15" dirty="0">
                <a:latin typeface="Times New Roman"/>
                <a:cs typeface="Times New Roman"/>
              </a:rPr>
              <a:t> </a:t>
            </a:r>
            <a:r>
              <a:rPr sz="2400" dirty="0">
                <a:latin typeface="Times New Roman"/>
                <a:cs typeface="Times New Roman"/>
              </a:rPr>
              <a:t>yaşar</a:t>
            </a:r>
            <a:r>
              <a:rPr sz="2400" spc="15" dirty="0">
                <a:latin typeface="Times New Roman"/>
                <a:cs typeface="Times New Roman"/>
              </a:rPr>
              <a:t> </a:t>
            </a:r>
            <a:r>
              <a:rPr sz="2400" spc="-25" dirty="0">
                <a:latin typeface="Times New Roman"/>
                <a:cs typeface="Times New Roman"/>
              </a:rPr>
              <a:t>ve</a:t>
            </a:r>
            <a:endParaRPr sz="2400">
              <a:latin typeface="Times New Roman"/>
              <a:cs typeface="Times New Roman"/>
            </a:endParaRPr>
          </a:p>
          <a:p>
            <a:pPr marL="12700">
              <a:lnSpc>
                <a:spcPct val="100000"/>
              </a:lnSpc>
              <a:spcBef>
                <a:spcPts val="75"/>
              </a:spcBef>
            </a:pPr>
            <a:r>
              <a:rPr sz="2400" dirty="0">
                <a:latin typeface="Times New Roman"/>
                <a:cs typeface="Times New Roman"/>
              </a:rPr>
              <a:t>doğrudan</a:t>
            </a:r>
            <a:r>
              <a:rPr sz="2400" spc="15" dirty="0">
                <a:latin typeface="Times New Roman"/>
                <a:cs typeface="Times New Roman"/>
              </a:rPr>
              <a:t> </a:t>
            </a:r>
            <a:r>
              <a:rPr sz="2400" dirty="0">
                <a:latin typeface="Times New Roman"/>
                <a:cs typeface="Times New Roman"/>
              </a:rPr>
              <a:t>güneş</a:t>
            </a:r>
            <a:r>
              <a:rPr sz="2400" spc="-10" dirty="0">
                <a:latin typeface="Times New Roman"/>
                <a:cs typeface="Times New Roman"/>
              </a:rPr>
              <a:t> </a:t>
            </a:r>
            <a:r>
              <a:rPr sz="2400" dirty="0">
                <a:latin typeface="Times New Roman"/>
                <a:cs typeface="Times New Roman"/>
              </a:rPr>
              <a:t>alan</a:t>
            </a:r>
            <a:r>
              <a:rPr sz="2400" spc="-30" dirty="0">
                <a:latin typeface="Times New Roman"/>
                <a:cs typeface="Times New Roman"/>
              </a:rPr>
              <a:t> </a:t>
            </a:r>
            <a:r>
              <a:rPr sz="2400" dirty="0">
                <a:latin typeface="Times New Roman"/>
                <a:cs typeface="Times New Roman"/>
              </a:rPr>
              <a:t>nemli</a:t>
            </a:r>
            <a:r>
              <a:rPr sz="2400" spc="-45" dirty="0">
                <a:latin typeface="Times New Roman"/>
                <a:cs typeface="Times New Roman"/>
              </a:rPr>
              <a:t> </a:t>
            </a:r>
            <a:r>
              <a:rPr sz="2400" dirty="0">
                <a:latin typeface="Times New Roman"/>
                <a:cs typeface="Times New Roman"/>
              </a:rPr>
              <a:t>toprakları</a:t>
            </a:r>
            <a:r>
              <a:rPr sz="2400" spc="-25" dirty="0">
                <a:latin typeface="Times New Roman"/>
                <a:cs typeface="Times New Roman"/>
              </a:rPr>
              <a:t> </a:t>
            </a:r>
            <a:r>
              <a:rPr sz="2400" spc="-10" dirty="0">
                <a:latin typeface="Times New Roman"/>
                <a:cs typeface="Times New Roman"/>
              </a:rPr>
              <a:t>tercih</a:t>
            </a:r>
            <a:endParaRPr sz="2400">
              <a:latin typeface="Times New Roman"/>
              <a:cs typeface="Times New Roman"/>
            </a:endParaRPr>
          </a:p>
          <a:p>
            <a:pPr marL="12700">
              <a:lnSpc>
                <a:spcPct val="100000"/>
              </a:lnSpc>
              <a:spcBef>
                <a:spcPts val="384"/>
              </a:spcBef>
              <a:tabLst>
                <a:tab pos="771525" algn="l"/>
              </a:tabLst>
            </a:pPr>
            <a:r>
              <a:rPr sz="2400" spc="-10" dirty="0">
                <a:latin typeface="Times New Roman"/>
                <a:cs typeface="Times New Roman"/>
              </a:rPr>
              <a:t>eder.</a:t>
            </a:r>
            <a:r>
              <a:rPr sz="2400" dirty="0">
                <a:latin typeface="Times New Roman"/>
                <a:cs typeface="Times New Roman"/>
              </a:rPr>
              <a:t>	B6</a:t>
            </a:r>
            <a:r>
              <a:rPr sz="2400" spc="-30" dirty="0">
                <a:latin typeface="Times New Roman"/>
                <a:cs typeface="Times New Roman"/>
              </a:rPr>
              <a:t> </a:t>
            </a:r>
            <a:r>
              <a:rPr sz="2400" dirty="0">
                <a:latin typeface="Times New Roman"/>
                <a:cs typeface="Times New Roman"/>
              </a:rPr>
              <a:t>vitamini,</a:t>
            </a:r>
            <a:r>
              <a:rPr sz="2400" spc="-50" dirty="0">
                <a:latin typeface="Times New Roman"/>
                <a:cs typeface="Times New Roman"/>
              </a:rPr>
              <a:t> </a:t>
            </a:r>
            <a:r>
              <a:rPr sz="2400" dirty="0">
                <a:latin typeface="Times New Roman"/>
                <a:cs typeface="Times New Roman"/>
              </a:rPr>
              <a:t>potasyum</a:t>
            </a:r>
            <a:r>
              <a:rPr sz="2400" spc="15" dirty="0">
                <a:latin typeface="Times New Roman"/>
                <a:cs typeface="Times New Roman"/>
              </a:rPr>
              <a:t> </a:t>
            </a:r>
            <a:r>
              <a:rPr sz="2400" dirty="0">
                <a:latin typeface="Times New Roman"/>
                <a:cs typeface="Times New Roman"/>
              </a:rPr>
              <a:t>ve</a:t>
            </a:r>
            <a:r>
              <a:rPr sz="2400" spc="-25" dirty="0">
                <a:latin typeface="Times New Roman"/>
                <a:cs typeface="Times New Roman"/>
              </a:rPr>
              <a:t> </a:t>
            </a:r>
            <a:r>
              <a:rPr sz="2400" dirty="0">
                <a:latin typeface="Times New Roman"/>
                <a:cs typeface="Times New Roman"/>
              </a:rPr>
              <a:t>folik</a:t>
            </a:r>
            <a:r>
              <a:rPr sz="2400" spc="-25" dirty="0">
                <a:latin typeface="Times New Roman"/>
                <a:cs typeface="Times New Roman"/>
              </a:rPr>
              <a:t> </a:t>
            </a:r>
            <a:r>
              <a:rPr sz="2400" spc="-20" dirty="0">
                <a:latin typeface="Times New Roman"/>
                <a:cs typeface="Times New Roman"/>
              </a:rPr>
              <a:t>asit</a:t>
            </a:r>
            <a:endParaRPr sz="2400">
              <a:latin typeface="Times New Roman"/>
              <a:cs typeface="Times New Roman"/>
            </a:endParaRPr>
          </a:p>
          <a:p>
            <a:pPr marL="12700">
              <a:lnSpc>
                <a:spcPct val="100000"/>
              </a:lnSpc>
            </a:pPr>
            <a:r>
              <a:rPr sz="2400" dirty="0">
                <a:latin typeface="Times New Roman"/>
                <a:cs typeface="Times New Roman"/>
              </a:rPr>
              <a:t>bakımından</a:t>
            </a:r>
            <a:r>
              <a:rPr sz="2400" spc="-50" dirty="0">
                <a:latin typeface="Times New Roman"/>
                <a:cs typeface="Times New Roman"/>
              </a:rPr>
              <a:t> </a:t>
            </a:r>
            <a:r>
              <a:rPr sz="2400" dirty="0">
                <a:latin typeface="Times New Roman"/>
                <a:cs typeface="Times New Roman"/>
              </a:rPr>
              <a:t>çok</a:t>
            </a:r>
            <a:r>
              <a:rPr sz="2400" spc="10" dirty="0">
                <a:latin typeface="Times New Roman"/>
                <a:cs typeface="Times New Roman"/>
              </a:rPr>
              <a:t> </a:t>
            </a:r>
            <a:r>
              <a:rPr sz="2400" dirty="0">
                <a:latin typeface="Times New Roman"/>
                <a:cs typeface="Times New Roman"/>
              </a:rPr>
              <a:t>zengin</a:t>
            </a:r>
            <a:r>
              <a:rPr sz="2400" spc="5" dirty="0">
                <a:latin typeface="Times New Roman"/>
                <a:cs typeface="Times New Roman"/>
              </a:rPr>
              <a:t> </a:t>
            </a:r>
            <a:r>
              <a:rPr sz="2400" dirty="0">
                <a:latin typeface="Times New Roman"/>
                <a:cs typeface="Times New Roman"/>
              </a:rPr>
              <a:t>bir</a:t>
            </a:r>
            <a:r>
              <a:rPr sz="2400" spc="-10" dirty="0">
                <a:latin typeface="Times New Roman"/>
                <a:cs typeface="Times New Roman"/>
              </a:rPr>
              <a:t> meyvedir.</a:t>
            </a:r>
            <a:endParaRPr sz="2400">
              <a:latin typeface="Times New Roman"/>
              <a:cs typeface="Times New Roman"/>
            </a:endParaRPr>
          </a:p>
        </p:txBody>
      </p:sp>
      <p:pic>
        <p:nvPicPr>
          <p:cNvPr id="4" name="object 4"/>
          <p:cNvPicPr/>
          <p:nvPr/>
        </p:nvPicPr>
        <p:blipFill>
          <a:blip r:embed="rId2" cstate="print"/>
          <a:stretch>
            <a:fillRect/>
          </a:stretch>
        </p:blipFill>
        <p:spPr>
          <a:xfrm>
            <a:off x="8479535" y="847725"/>
            <a:ext cx="2764535" cy="3608451"/>
          </a:xfrm>
          <a:prstGeom prst="rect">
            <a:avLst/>
          </a:prstGeom>
        </p:spPr>
      </p:pic>
      <p:pic>
        <p:nvPicPr>
          <p:cNvPr id="5" name="object 5"/>
          <p:cNvPicPr/>
          <p:nvPr/>
        </p:nvPicPr>
        <p:blipFill>
          <a:blip r:embed="rId3" cstate="print"/>
          <a:stretch>
            <a:fillRect/>
          </a:stretch>
        </p:blipFill>
        <p:spPr>
          <a:xfrm>
            <a:off x="8479535" y="4770120"/>
            <a:ext cx="2764535" cy="14538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2192" y="2216657"/>
            <a:ext cx="10655300" cy="1152525"/>
          </a:xfrm>
          <a:prstGeom prst="rect">
            <a:avLst/>
          </a:prstGeom>
        </p:spPr>
        <p:txBody>
          <a:bodyPr vert="horz" wrap="square" lIns="0" tIns="41910" rIns="0" bIns="0" rtlCol="0">
            <a:spAutoFit/>
          </a:bodyPr>
          <a:lstStyle/>
          <a:p>
            <a:pPr marL="12700" marR="5080" algn="just">
              <a:lnSpc>
                <a:spcPct val="90000"/>
              </a:lnSpc>
              <a:spcBef>
                <a:spcPts val="330"/>
              </a:spcBef>
            </a:pPr>
            <a:r>
              <a:rPr sz="2000" dirty="0">
                <a:latin typeface="Times New Roman"/>
                <a:cs typeface="Times New Roman"/>
              </a:rPr>
              <a:t>Tropik</a:t>
            </a:r>
            <a:r>
              <a:rPr sz="2000" spc="75" dirty="0">
                <a:latin typeface="Times New Roman"/>
                <a:cs typeface="Times New Roman"/>
              </a:rPr>
              <a:t>  </a:t>
            </a:r>
            <a:r>
              <a:rPr sz="2000" dirty="0">
                <a:latin typeface="Times New Roman"/>
                <a:cs typeface="Times New Roman"/>
              </a:rPr>
              <a:t>iklime</a:t>
            </a:r>
            <a:r>
              <a:rPr sz="2000" spc="80" dirty="0">
                <a:latin typeface="Times New Roman"/>
                <a:cs typeface="Times New Roman"/>
              </a:rPr>
              <a:t>  </a:t>
            </a:r>
            <a:r>
              <a:rPr sz="2000" dirty="0">
                <a:latin typeface="Times New Roman"/>
                <a:cs typeface="Times New Roman"/>
              </a:rPr>
              <a:t>sahip</a:t>
            </a:r>
            <a:r>
              <a:rPr sz="2000" spc="90" dirty="0">
                <a:latin typeface="Times New Roman"/>
                <a:cs typeface="Times New Roman"/>
              </a:rPr>
              <a:t>  </a:t>
            </a:r>
            <a:r>
              <a:rPr sz="2000" dirty="0">
                <a:latin typeface="Times New Roman"/>
                <a:cs typeface="Times New Roman"/>
              </a:rPr>
              <a:t>bölgeler</a:t>
            </a:r>
            <a:r>
              <a:rPr sz="2000" spc="90" dirty="0">
                <a:latin typeface="Times New Roman"/>
                <a:cs typeface="Times New Roman"/>
              </a:rPr>
              <a:t>  </a:t>
            </a:r>
            <a:r>
              <a:rPr sz="2000" dirty="0">
                <a:latin typeface="Times New Roman"/>
                <a:cs typeface="Times New Roman"/>
              </a:rPr>
              <a:t>yanında,</a:t>
            </a:r>
            <a:r>
              <a:rPr sz="2000" spc="85" dirty="0">
                <a:latin typeface="Times New Roman"/>
                <a:cs typeface="Times New Roman"/>
              </a:rPr>
              <a:t>  </a:t>
            </a:r>
            <a:r>
              <a:rPr sz="2000" dirty="0">
                <a:latin typeface="Times New Roman"/>
                <a:cs typeface="Times New Roman"/>
              </a:rPr>
              <a:t>subtropikal</a:t>
            </a:r>
            <a:r>
              <a:rPr sz="2000" spc="85" dirty="0">
                <a:latin typeface="Times New Roman"/>
                <a:cs typeface="Times New Roman"/>
              </a:rPr>
              <a:t>  </a:t>
            </a:r>
            <a:r>
              <a:rPr sz="2000" dirty="0">
                <a:latin typeface="Times New Roman"/>
                <a:cs typeface="Times New Roman"/>
              </a:rPr>
              <a:t>iklime</a:t>
            </a:r>
            <a:r>
              <a:rPr sz="2000" spc="85" dirty="0">
                <a:latin typeface="Times New Roman"/>
                <a:cs typeface="Times New Roman"/>
              </a:rPr>
              <a:t>  </a:t>
            </a:r>
            <a:r>
              <a:rPr sz="2000" dirty="0">
                <a:latin typeface="Times New Roman"/>
                <a:cs typeface="Times New Roman"/>
              </a:rPr>
              <a:t>don</a:t>
            </a:r>
            <a:r>
              <a:rPr sz="2000" spc="75" dirty="0">
                <a:latin typeface="Times New Roman"/>
                <a:cs typeface="Times New Roman"/>
              </a:rPr>
              <a:t>  </a:t>
            </a:r>
            <a:r>
              <a:rPr sz="2000" dirty="0">
                <a:latin typeface="Times New Roman"/>
                <a:cs typeface="Times New Roman"/>
              </a:rPr>
              <a:t>fazla</a:t>
            </a:r>
            <a:r>
              <a:rPr sz="2000" spc="75" dirty="0">
                <a:latin typeface="Times New Roman"/>
                <a:cs typeface="Times New Roman"/>
              </a:rPr>
              <a:t>  </a:t>
            </a:r>
            <a:r>
              <a:rPr sz="2000" dirty="0">
                <a:latin typeface="Times New Roman"/>
                <a:cs typeface="Times New Roman"/>
              </a:rPr>
              <a:t>olmaması</a:t>
            </a:r>
            <a:r>
              <a:rPr sz="2000" spc="80" dirty="0">
                <a:latin typeface="Times New Roman"/>
                <a:cs typeface="Times New Roman"/>
              </a:rPr>
              <a:t>  </a:t>
            </a:r>
            <a:r>
              <a:rPr sz="2000" dirty="0">
                <a:latin typeface="Times New Roman"/>
                <a:cs typeface="Times New Roman"/>
              </a:rPr>
              <a:t>kaydıyla</a:t>
            </a:r>
            <a:r>
              <a:rPr sz="2000" spc="80" dirty="0">
                <a:latin typeface="Times New Roman"/>
                <a:cs typeface="Times New Roman"/>
              </a:rPr>
              <a:t>  </a:t>
            </a:r>
            <a:r>
              <a:rPr sz="2000" spc="-10" dirty="0">
                <a:latin typeface="Times New Roman"/>
                <a:cs typeface="Times New Roman"/>
              </a:rPr>
              <a:t>Akdeniz </a:t>
            </a:r>
            <a:r>
              <a:rPr sz="2000" dirty="0">
                <a:latin typeface="Times New Roman"/>
                <a:cs typeface="Times New Roman"/>
              </a:rPr>
              <a:t>iklimine</a:t>
            </a:r>
            <a:r>
              <a:rPr sz="2000" spc="225" dirty="0">
                <a:latin typeface="Times New Roman"/>
                <a:cs typeface="Times New Roman"/>
              </a:rPr>
              <a:t> </a:t>
            </a:r>
            <a:r>
              <a:rPr sz="2000" dirty="0">
                <a:latin typeface="Times New Roman"/>
                <a:cs typeface="Times New Roman"/>
              </a:rPr>
              <a:t>sahip</a:t>
            </a:r>
            <a:r>
              <a:rPr sz="2000" spc="220" dirty="0">
                <a:latin typeface="Times New Roman"/>
                <a:cs typeface="Times New Roman"/>
              </a:rPr>
              <a:t> </a:t>
            </a:r>
            <a:r>
              <a:rPr sz="2000" dirty="0">
                <a:latin typeface="Times New Roman"/>
                <a:cs typeface="Times New Roman"/>
              </a:rPr>
              <a:t>çeşitli</a:t>
            </a:r>
            <a:r>
              <a:rPr sz="2000" spc="215" dirty="0">
                <a:latin typeface="Times New Roman"/>
                <a:cs typeface="Times New Roman"/>
              </a:rPr>
              <a:t> </a:t>
            </a:r>
            <a:r>
              <a:rPr sz="2000" dirty="0">
                <a:latin typeface="Times New Roman"/>
                <a:cs typeface="Times New Roman"/>
              </a:rPr>
              <a:t>bölgelerde</a:t>
            </a:r>
            <a:r>
              <a:rPr sz="2000" spc="229" dirty="0">
                <a:latin typeface="Times New Roman"/>
                <a:cs typeface="Times New Roman"/>
              </a:rPr>
              <a:t> </a:t>
            </a:r>
            <a:r>
              <a:rPr sz="2000" dirty="0">
                <a:latin typeface="Times New Roman"/>
                <a:cs typeface="Times New Roman"/>
              </a:rPr>
              <a:t>de</a:t>
            </a:r>
            <a:r>
              <a:rPr sz="2000" spc="220" dirty="0">
                <a:latin typeface="Times New Roman"/>
                <a:cs typeface="Times New Roman"/>
              </a:rPr>
              <a:t> </a:t>
            </a:r>
            <a:r>
              <a:rPr sz="2000" dirty="0">
                <a:latin typeface="Times New Roman"/>
                <a:cs typeface="Times New Roman"/>
              </a:rPr>
              <a:t>yetiştirilir.</a:t>
            </a:r>
            <a:r>
              <a:rPr sz="2000" spc="225" dirty="0">
                <a:latin typeface="Times New Roman"/>
                <a:cs typeface="Times New Roman"/>
              </a:rPr>
              <a:t> </a:t>
            </a:r>
            <a:r>
              <a:rPr sz="2000" dirty="0">
                <a:latin typeface="Times New Roman"/>
                <a:cs typeface="Times New Roman"/>
              </a:rPr>
              <a:t>Taze</a:t>
            </a:r>
            <a:r>
              <a:rPr sz="2000" spc="220" dirty="0">
                <a:latin typeface="Times New Roman"/>
                <a:cs typeface="Times New Roman"/>
              </a:rPr>
              <a:t> </a:t>
            </a:r>
            <a:r>
              <a:rPr sz="2000" dirty="0">
                <a:latin typeface="Times New Roman"/>
                <a:cs typeface="Times New Roman"/>
              </a:rPr>
              <a:t>olarak</a:t>
            </a:r>
            <a:r>
              <a:rPr sz="2000" spc="215" dirty="0">
                <a:latin typeface="Times New Roman"/>
                <a:cs typeface="Times New Roman"/>
              </a:rPr>
              <a:t> </a:t>
            </a:r>
            <a:r>
              <a:rPr sz="2000" dirty="0">
                <a:latin typeface="Times New Roman"/>
                <a:cs typeface="Times New Roman"/>
              </a:rPr>
              <a:t>tüketilir,</a:t>
            </a:r>
            <a:r>
              <a:rPr sz="2000" spc="225" dirty="0">
                <a:latin typeface="Times New Roman"/>
                <a:cs typeface="Times New Roman"/>
              </a:rPr>
              <a:t> </a:t>
            </a:r>
            <a:r>
              <a:rPr sz="2000" dirty="0">
                <a:latin typeface="Times New Roman"/>
                <a:cs typeface="Times New Roman"/>
              </a:rPr>
              <a:t>ayrıca</a:t>
            </a:r>
            <a:r>
              <a:rPr sz="2000" spc="245" dirty="0">
                <a:latin typeface="Times New Roman"/>
                <a:cs typeface="Times New Roman"/>
              </a:rPr>
              <a:t> </a:t>
            </a:r>
            <a:r>
              <a:rPr sz="2000" dirty="0">
                <a:latin typeface="Times New Roman"/>
                <a:cs typeface="Times New Roman"/>
              </a:rPr>
              <a:t>yemeklerde</a:t>
            </a:r>
            <a:r>
              <a:rPr sz="2000" spc="229" dirty="0">
                <a:latin typeface="Times New Roman"/>
                <a:cs typeface="Times New Roman"/>
              </a:rPr>
              <a:t> </a:t>
            </a:r>
            <a:r>
              <a:rPr sz="2000" dirty="0">
                <a:latin typeface="Times New Roman"/>
                <a:cs typeface="Times New Roman"/>
              </a:rPr>
              <a:t>ve</a:t>
            </a:r>
            <a:r>
              <a:rPr sz="2000" spc="220" dirty="0">
                <a:latin typeface="Times New Roman"/>
                <a:cs typeface="Times New Roman"/>
              </a:rPr>
              <a:t> </a:t>
            </a:r>
            <a:r>
              <a:rPr sz="2000" spc="-10" dirty="0">
                <a:latin typeface="Times New Roman"/>
                <a:cs typeface="Times New Roman"/>
              </a:rPr>
              <a:t>salatalarda </a:t>
            </a:r>
            <a:r>
              <a:rPr sz="2000" dirty="0">
                <a:latin typeface="Times New Roman"/>
                <a:cs typeface="Times New Roman"/>
              </a:rPr>
              <a:t>kullanılır.</a:t>
            </a:r>
            <a:r>
              <a:rPr sz="2000" spc="70" dirty="0">
                <a:latin typeface="Times New Roman"/>
                <a:cs typeface="Times New Roman"/>
              </a:rPr>
              <a:t> </a:t>
            </a:r>
            <a:r>
              <a:rPr sz="2000" dirty="0">
                <a:latin typeface="Times New Roman"/>
                <a:cs typeface="Times New Roman"/>
              </a:rPr>
              <a:t>Çok</a:t>
            </a:r>
            <a:r>
              <a:rPr sz="2000" spc="60" dirty="0">
                <a:latin typeface="Times New Roman"/>
                <a:cs typeface="Times New Roman"/>
              </a:rPr>
              <a:t> </a:t>
            </a:r>
            <a:r>
              <a:rPr sz="2000" dirty="0">
                <a:latin typeface="Times New Roman"/>
                <a:cs typeface="Times New Roman"/>
              </a:rPr>
              <a:t>besleyicidir.</a:t>
            </a:r>
            <a:r>
              <a:rPr sz="2000" spc="65" dirty="0">
                <a:latin typeface="Times New Roman"/>
                <a:cs typeface="Times New Roman"/>
              </a:rPr>
              <a:t>  </a:t>
            </a:r>
            <a:r>
              <a:rPr sz="2000" dirty="0">
                <a:latin typeface="Times New Roman"/>
                <a:cs typeface="Times New Roman"/>
              </a:rPr>
              <a:t>Enerji</a:t>
            </a:r>
            <a:r>
              <a:rPr sz="2000" spc="80" dirty="0">
                <a:latin typeface="Times New Roman"/>
                <a:cs typeface="Times New Roman"/>
              </a:rPr>
              <a:t> </a:t>
            </a:r>
            <a:r>
              <a:rPr sz="2000" dirty="0">
                <a:latin typeface="Times New Roman"/>
                <a:cs typeface="Times New Roman"/>
              </a:rPr>
              <a:t>değeri</a:t>
            </a:r>
            <a:r>
              <a:rPr sz="2000" spc="70" dirty="0">
                <a:latin typeface="Times New Roman"/>
                <a:cs typeface="Times New Roman"/>
              </a:rPr>
              <a:t> </a:t>
            </a:r>
            <a:r>
              <a:rPr sz="2000" dirty="0">
                <a:latin typeface="Times New Roman"/>
                <a:cs typeface="Times New Roman"/>
              </a:rPr>
              <a:t>yüksek</a:t>
            </a:r>
            <a:r>
              <a:rPr sz="2000" spc="60" dirty="0">
                <a:latin typeface="Times New Roman"/>
                <a:cs typeface="Times New Roman"/>
              </a:rPr>
              <a:t> </a:t>
            </a:r>
            <a:r>
              <a:rPr sz="2000" dirty="0">
                <a:latin typeface="Times New Roman"/>
                <a:cs typeface="Times New Roman"/>
              </a:rPr>
              <a:t>bir</a:t>
            </a:r>
            <a:r>
              <a:rPr sz="2000" spc="100" dirty="0">
                <a:latin typeface="Times New Roman"/>
                <a:cs typeface="Times New Roman"/>
              </a:rPr>
              <a:t> </a:t>
            </a:r>
            <a:r>
              <a:rPr sz="2000" dirty="0">
                <a:latin typeface="Times New Roman"/>
                <a:cs typeface="Times New Roman"/>
              </a:rPr>
              <a:t>meyve</a:t>
            </a:r>
            <a:r>
              <a:rPr sz="2000" spc="95" dirty="0">
                <a:latin typeface="Times New Roman"/>
                <a:cs typeface="Times New Roman"/>
              </a:rPr>
              <a:t> </a:t>
            </a:r>
            <a:r>
              <a:rPr sz="2000" dirty="0">
                <a:latin typeface="Times New Roman"/>
                <a:cs typeface="Times New Roman"/>
              </a:rPr>
              <a:t>olan</a:t>
            </a:r>
            <a:r>
              <a:rPr sz="2000" spc="60" dirty="0">
                <a:latin typeface="Times New Roman"/>
                <a:cs typeface="Times New Roman"/>
              </a:rPr>
              <a:t> </a:t>
            </a:r>
            <a:r>
              <a:rPr sz="2000" dirty="0">
                <a:latin typeface="Times New Roman"/>
                <a:cs typeface="Times New Roman"/>
              </a:rPr>
              <a:t>avokado,</a:t>
            </a:r>
            <a:r>
              <a:rPr sz="2000" spc="100" dirty="0">
                <a:latin typeface="Times New Roman"/>
                <a:cs typeface="Times New Roman"/>
              </a:rPr>
              <a:t> </a:t>
            </a:r>
            <a:r>
              <a:rPr sz="2000" dirty="0">
                <a:latin typeface="Times New Roman"/>
                <a:cs typeface="Times New Roman"/>
              </a:rPr>
              <a:t>yağ,</a:t>
            </a:r>
            <a:r>
              <a:rPr sz="2000" spc="70" dirty="0">
                <a:latin typeface="Times New Roman"/>
                <a:cs typeface="Times New Roman"/>
              </a:rPr>
              <a:t> </a:t>
            </a:r>
            <a:r>
              <a:rPr sz="2000" dirty="0">
                <a:latin typeface="Times New Roman"/>
                <a:cs typeface="Times New Roman"/>
              </a:rPr>
              <a:t>lif,</a:t>
            </a:r>
            <a:r>
              <a:rPr sz="2000" spc="80" dirty="0">
                <a:latin typeface="Times New Roman"/>
                <a:cs typeface="Times New Roman"/>
              </a:rPr>
              <a:t> </a:t>
            </a:r>
            <a:r>
              <a:rPr sz="2000" dirty="0">
                <a:latin typeface="Times New Roman"/>
                <a:cs typeface="Times New Roman"/>
              </a:rPr>
              <a:t>protein,</a:t>
            </a:r>
            <a:r>
              <a:rPr sz="2000" spc="80" dirty="0">
                <a:latin typeface="Times New Roman"/>
                <a:cs typeface="Times New Roman"/>
              </a:rPr>
              <a:t> </a:t>
            </a:r>
            <a:r>
              <a:rPr sz="2000" dirty="0">
                <a:latin typeface="Times New Roman"/>
                <a:cs typeface="Times New Roman"/>
              </a:rPr>
              <a:t>vitamin</a:t>
            </a:r>
            <a:r>
              <a:rPr sz="2000" spc="75" dirty="0">
                <a:latin typeface="Times New Roman"/>
                <a:cs typeface="Times New Roman"/>
              </a:rPr>
              <a:t> </a:t>
            </a:r>
            <a:r>
              <a:rPr sz="2000" spc="-25" dirty="0">
                <a:latin typeface="Times New Roman"/>
                <a:cs typeface="Times New Roman"/>
              </a:rPr>
              <a:t>ve </a:t>
            </a:r>
            <a:r>
              <a:rPr sz="2000" dirty="0">
                <a:latin typeface="Times New Roman"/>
                <a:cs typeface="Times New Roman"/>
              </a:rPr>
              <a:t>mineraller</a:t>
            </a:r>
            <a:r>
              <a:rPr sz="2000" spc="-5" dirty="0">
                <a:latin typeface="Times New Roman"/>
                <a:cs typeface="Times New Roman"/>
              </a:rPr>
              <a:t> </a:t>
            </a:r>
            <a:r>
              <a:rPr sz="2000" dirty="0">
                <a:latin typeface="Times New Roman"/>
                <a:cs typeface="Times New Roman"/>
              </a:rPr>
              <a:t>açısından</a:t>
            </a:r>
            <a:r>
              <a:rPr sz="2000" spc="-20" dirty="0">
                <a:latin typeface="Times New Roman"/>
                <a:cs typeface="Times New Roman"/>
              </a:rPr>
              <a:t> </a:t>
            </a:r>
            <a:r>
              <a:rPr sz="2000" dirty="0">
                <a:latin typeface="Times New Roman"/>
                <a:cs typeface="Times New Roman"/>
              </a:rPr>
              <a:t>da</a:t>
            </a:r>
            <a:r>
              <a:rPr sz="2000" spc="-60" dirty="0">
                <a:latin typeface="Times New Roman"/>
                <a:cs typeface="Times New Roman"/>
              </a:rPr>
              <a:t> </a:t>
            </a:r>
            <a:r>
              <a:rPr sz="2000" dirty="0">
                <a:latin typeface="Times New Roman"/>
                <a:cs typeface="Times New Roman"/>
              </a:rPr>
              <a:t>oldukça</a:t>
            </a:r>
            <a:r>
              <a:rPr sz="2000" spc="-5" dirty="0">
                <a:latin typeface="Times New Roman"/>
                <a:cs typeface="Times New Roman"/>
              </a:rPr>
              <a:t> </a:t>
            </a:r>
            <a:r>
              <a:rPr sz="2000" spc="-10" dirty="0">
                <a:latin typeface="Times New Roman"/>
                <a:cs typeface="Times New Roman"/>
              </a:rPr>
              <a:t>zengindir.</a:t>
            </a:r>
            <a:r>
              <a:rPr sz="2000" spc="-15" dirty="0">
                <a:latin typeface="Times New Roman"/>
                <a:cs typeface="Times New Roman"/>
              </a:rPr>
              <a:t> </a:t>
            </a:r>
            <a:r>
              <a:rPr sz="2000" dirty="0">
                <a:latin typeface="Times New Roman"/>
                <a:cs typeface="Times New Roman"/>
              </a:rPr>
              <a:t>Bunlara</a:t>
            </a:r>
            <a:r>
              <a:rPr sz="2000" spc="-30" dirty="0">
                <a:latin typeface="Times New Roman"/>
                <a:cs typeface="Times New Roman"/>
              </a:rPr>
              <a:t> </a:t>
            </a:r>
            <a:r>
              <a:rPr sz="2000" dirty="0">
                <a:latin typeface="Times New Roman"/>
                <a:cs typeface="Times New Roman"/>
              </a:rPr>
              <a:t>ek</a:t>
            </a:r>
            <a:r>
              <a:rPr sz="2000" spc="-30" dirty="0">
                <a:latin typeface="Times New Roman"/>
                <a:cs typeface="Times New Roman"/>
              </a:rPr>
              <a:t> </a:t>
            </a:r>
            <a:r>
              <a:rPr sz="2000" dirty="0">
                <a:latin typeface="Times New Roman"/>
                <a:cs typeface="Times New Roman"/>
              </a:rPr>
              <a:t>olarak</a:t>
            </a:r>
            <a:r>
              <a:rPr sz="2000" spc="-65" dirty="0">
                <a:latin typeface="Times New Roman"/>
                <a:cs typeface="Times New Roman"/>
              </a:rPr>
              <a:t> </a:t>
            </a:r>
            <a:r>
              <a:rPr sz="2000" dirty="0">
                <a:latin typeface="Times New Roman"/>
                <a:cs typeface="Times New Roman"/>
              </a:rPr>
              <a:t>oleik</a:t>
            </a:r>
            <a:r>
              <a:rPr sz="2000" spc="-45" dirty="0">
                <a:latin typeface="Times New Roman"/>
                <a:cs typeface="Times New Roman"/>
              </a:rPr>
              <a:t> </a:t>
            </a:r>
            <a:r>
              <a:rPr sz="2000" dirty="0">
                <a:latin typeface="Times New Roman"/>
                <a:cs typeface="Times New Roman"/>
              </a:rPr>
              <a:t>asit,</a:t>
            </a:r>
            <a:r>
              <a:rPr sz="2000" spc="-30" dirty="0">
                <a:latin typeface="Times New Roman"/>
                <a:cs typeface="Times New Roman"/>
              </a:rPr>
              <a:t> </a:t>
            </a:r>
            <a:r>
              <a:rPr sz="2000" dirty="0">
                <a:latin typeface="Times New Roman"/>
                <a:cs typeface="Times New Roman"/>
              </a:rPr>
              <a:t>folik</a:t>
            </a:r>
            <a:r>
              <a:rPr sz="2000" spc="-30" dirty="0">
                <a:latin typeface="Times New Roman"/>
                <a:cs typeface="Times New Roman"/>
              </a:rPr>
              <a:t> </a:t>
            </a:r>
            <a:r>
              <a:rPr sz="2000" dirty="0">
                <a:latin typeface="Times New Roman"/>
                <a:cs typeface="Times New Roman"/>
              </a:rPr>
              <a:t>asit,</a:t>
            </a:r>
            <a:r>
              <a:rPr sz="2000" spc="-55" dirty="0">
                <a:latin typeface="Times New Roman"/>
                <a:cs typeface="Times New Roman"/>
              </a:rPr>
              <a:t> </a:t>
            </a:r>
            <a:r>
              <a:rPr sz="2000" dirty="0">
                <a:latin typeface="Times New Roman"/>
                <a:cs typeface="Times New Roman"/>
              </a:rPr>
              <a:t>omega</a:t>
            </a:r>
            <a:r>
              <a:rPr sz="2000" spc="5" dirty="0">
                <a:latin typeface="Times New Roman"/>
                <a:cs typeface="Times New Roman"/>
              </a:rPr>
              <a:t> </a:t>
            </a:r>
            <a:r>
              <a:rPr sz="2000" dirty="0">
                <a:latin typeface="Times New Roman"/>
                <a:cs typeface="Times New Roman"/>
              </a:rPr>
              <a:t>3</a:t>
            </a:r>
            <a:r>
              <a:rPr sz="2000" spc="-3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6</a:t>
            </a:r>
            <a:r>
              <a:rPr sz="2000" spc="-30" dirty="0">
                <a:latin typeface="Times New Roman"/>
                <a:cs typeface="Times New Roman"/>
              </a:rPr>
              <a:t> </a:t>
            </a:r>
            <a:r>
              <a:rPr sz="2000" spc="-10" dirty="0">
                <a:latin typeface="Times New Roman"/>
                <a:cs typeface="Times New Roman"/>
              </a:rPr>
              <a:t>içerir.</a:t>
            </a:r>
            <a:endParaRPr sz="2000">
              <a:latin typeface="Times New Roman"/>
              <a:cs typeface="Times New Roman"/>
            </a:endParaRPr>
          </a:p>
        </p:txBody>
      </p:sp>
      <p:sp>
        <p:nvSpPr>
          <p:cNvPr id="3" name="object 3"/>
          <p:cNvSpPr txBox="1">
            <a:spLocks noGrp="1"/>
          </p:cNvSpPr>
          <p:nvPr>
            <p:ph type="title"/>
          </p:nvPr>
        </p:nvSpPr>
        <p:spPr>
          <a:xfrm>
            <a:off x="801623" y="275200"/>
            <a:ext cx="8534400" cy="1219948"/>
          </a:xfrm>
          <a:prstGeom prst="rect">
            <a:avLst/>
          </a:prstGeom>
        </p:spPr>
        <p:txBody>
          <a:bodyPr vert="horz" wrap="square" lIns="0" tIns="659510" rIns="0" bIns="0" rtlCol="0">
            <a:spAutoFit/>
          </a:bodyPr>
          <a:lstStyle/>
          <a:p>
            <a:pPr marL="467995">
              <a:lnSpc>
                <a:spcPct val="100000"/>
              </a:lnSpc>
              <a:spcBef>
                <a:spcPts val="95"/>
              </a:spcBef>
            </a:pPr>
            <a:r>
              <a:rPr spc="-75" dirty="0">
                <a:latin typeface="Calibri Light" panose="020F0302020204030204" pitchFamily="34" charset="0"/>
                <a:ea typeface="Calibri Light" panose="020F0302020204030204" pitchFamily="34" charset="0"/>
                <a:cs typeface="Calibri Light" panose="020F0302020204030204" pitchFamily="34" charset="0"/>
              </a:rPr>
              <a:t>AVOKADO </a:t>
            </a:r>
            <a:r>
              <a:rPr dirty="0">
                <a:latin typeface="Calibri Light" panose="020F0302020204030204" pitchFamily="34" charset="0"/>
                <a:ea typeface="Calibri Light" panose="020F0302020204030204" pitchFamily="34" charset="0"/>
                <a:cs typeface="Calibri Light" panose="020F0302020204030204" pitchFamily="34" charset="0"/>
              </a:rPr>
              <a:t>(</a:t>
            </a:r>
            <a:r>
              <a:rPr i="1" dirty="0">
                <a:latin typeface="Calibri Light" panose="020F0302020204030204" pitchFamily="34" charset="0"/>
                <a:ea typeface="Calibri Light" panose="020F0302020204030204" pitchFamily="34" charset="0"/>
                <a:cs typeface="Calibri Light" panose="020F0302020204030204" pitchFamily="34" charset="0"/>
              </a:rPr>
              <a:t>Persea</a:t>
            </a:r>
            <a:r>
              <a:rPr i="1" spc="-100" dirty="0">
                <a:latin typeface="Calibri Light" panose="020F0302020204030204" pitchFamily="34" charset="0"/>
                <a:ea typeface="Calibri Light" panose="020F0302020204030204" pitchFamily="34" charset="0"/>
                <a:cs typeface="Calibri Light" panose="020F0302020204030204" pitchFamily="34" charset="0"/>
              </a:rPr>
              <a:t> </a:t>
            </a:r>
            <a:r>
              <a:rPr i="1" dirty="0">
                <a:latin typeface="Calibri Light" panose="020F0302020204030204" pitchFamily="34" charset="0"/>
                <a:ea typeface="Calibri Light" panose="020F0302020204030204" pitchFamily="34" charset="0"/>
                <a:cs typeface="Calibri Light" panose="020F0302020204030204" pitchFamily="34" charset="0"/>
              </a:rPr>
              <a:t>americana</a:t>
            </a:r>
            <a:r>
              <a:rPr i="1" spc="-100" dirty="0">
                <a:latin typeface="Calibri Light" panose="020F0302020204030204" pitchFamily="34" charset="0"/>
                <a:ea typeface="Calibri Light" panose="020F0302020204030204" pitchFamily="34" charset="0"/>
                <a:cs typeface="Calibri Light" panose="020F0302020204030204" pitchFamily="34" charset="0"/>
              </a:rPr>
              <a:t> </a:t>
            </a:r>
            <a:r>
              <a:rPr spc="-50" dirty="0">
                <a:latin typeface="Calibri Light" panose="020F0302020204030204" pitchFamily="34" charset="0"/>
                <a:ea typeface="Calibri Light" panose="020F0302020204030204" pitchFamily="34" charset="0"/>
                <a:cs typeface="Calibri Light" panose="020F0302020204030204" pitchFamily="34" charset="0"/>
              </a:rPr>
              <a:t>)</a:t>
            </a:r>
          </a:p>
        </p:txBody>
      </p:sp>
      <p:pic>
        <p:nvPicPr>
          <p:cNvPr id="4" name="object 4"/>
          <p:cNvPicPr/>
          <p:nvPr/>
        </p:nvPicPr>
        <p:blipFill>
          <a:blip r:embed="rId2" cstate="print"/>
          <a:stretch>
            <a:fillRect/>
          </a:stretch>
        </p:blipFill>
        <p:spPr>
          <a:xfrm>
            <a:off x="801623" y="4096511"/>
            <a:ext cx="3108960" cy="2063495"/>
          </a:xfrm>
          <a:prstGeom prst="rect">
            <a:avLst/>
          </a:prstGeom>
        </p:spPr>
      </p:pic>
      <p:pic>
        <p:nvPicPr>
          <p:cNvPr id="5" name="object 5"/>
          <p:cNvPicPr/>
          <p:nvPr/>
        </p:nvPicPr>
        <p:blipFill>
          <a:blip r:embed="rId3" cstate="print"/>
          <a:stretch>
            <a:fillRect/>
          </a:stretch>
        </p:blipFill>
        <p:spPr>
          <a:xfrm>
            <a:off x="4453128" y="4096511"/>
            <a:ext cx="3002279" cy="2063495"/>
          </a:xfrm>
          <a:prstGeom prst="rect">
            <a:avLst/>
          </a:prstGeom>
        </p:spPr>
      </p:pic>
      <p:pic>
        <p:nvPicPr>
          <p:cNvPr id="6" name="object 6"/>
          <p:cNvPicPr/>
          <p:nvPr/>
        </p:nvPicPr>
        <p:blipFill>
          <a:blip r:embed="rId4" cstate="print"/>
          <a:stretch>
            <a:fillRect/>
          </a:stretch>
        </p:blipFill>
        <p:spPr>
          <a:xfrm>
            <a:off x="7997952" y="4096511"/>
            <a:ext cx="3337559" cy="206349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52" y="880995"/>
            <a:ext cx="8273361" cy="565539"/>
          </a:xfrm>
          <a:prstGeom prst="rect">
            <a:avLst/>
          </a:prstGeom>
        </p:spPr>
        <p:txBody>
          <a:bodyPr vert="horz" wrap="square" lIns="0" tIns="11430" rIns="0" bIns="0" rtlCol="0">
            <a:spAutoFit/>
          </a:bodyPr>
          <a:lstStyle/>
          <a:p>
            <a:pPr marL="12700">
              <a:lnSpc>
                <a:spcPct val="100000"/>
              </a:lnSpc>
              <a:spcBef>
                <a:spcPts val="90"/>
              </a:spcBef>
            </a:pPr>
            <a:r>
              <a:rPr spc="-20" dirty="0">
                <a:latin typeface="Calibri Light" panose="020F0302020204030204" pitchFamily="34" charset="0"/>
                <a:ea typeface="Calibri Light" panose="020F0302020204030204" pitchFamily="34" charset="0"/>
                <a:cs typeface="Calibri Light" panose="020F0302020204030204" pitchFamily="34" charset="0"/>
              </a:rPr>
              <a:t>ZEYTİN</a:t>
            </a:r>
            <a:r>
              <a:rPr spc="-180" dirty="0">
                <a:latin typeface="Calibri Light" panose="020F0302020204030204" pitchFamily="34" charset="0"/>
                <a:ea typeface="Calibri Light" panose="020F0302020204030204" pitchFamily="34" charset="0"/>
                <a:cs typeface="Calibri Light" panose="020F0302020204030204" pitchFamily="34" charset="0"/>
              </a:rPr>
              <a:t> </a:t>
            </a:r>
            <a:r>
              <a:rPr dirty="0">
                <a:latin typeface="Calibri Light" panose="020F0302020204030204" pitchFamily="34" charset="0"/>
                <a:ea typeface="Calibri Light" panose="020F0302020204030204" pitchFamily="34" charset="0"/>
                <a:cs typeface="Calibri Light" panose="020F0302020204030204" pitchFamily="34" charset="0"/>
              </a:rPr>
              <a:t>AĞACI</a:t>
            </a:r>
            <a:r>
              <a:rPr spc="-25" dirty="0">
                <a:latin typeface="Calibri Light" panose="020F0302020204030204" pitchFamily="34" charset="0"/>
                <a:ea typeface="Calibri Light" panose="020F0302020204030204" pitchFamily="34" charset="0"/>
                <a:cs typeface="Calibri Light" panose="020F0302020204030204" pitchFamily="34" charset="0"/>
              </a:rPr>
              <a:t> (OLEA</a:t>
            </a:r>
            <a:r>
              <a:rPr spc="-175" dirty="0">
                <a:latin typeface="Calibri Light" panose="020F0302020204030204" pitchFamily="34" charset="0"/>
                <a:ea typeface="Calibri Light" panose="020F0302020204030204" pitchFamily="34" charset="0"/>
                <a:cs typeface="Calibri Light" panose="020F0302020204030204" pitchFamily="34" charset="0"/>
              </a:rPr>
              <a:t> </a:t>
            </a:r>
            <a:r>
              <a:rPr spc="-50" dirty="0">
                <a:latin typeface="Calibri Light" panose="020F0302020204030204" pitchFamily="34" charset="0"/>
                <a:ea typeface="Calibri Light" panose="020F0302020204030204" pitchFamily="34" charset="0"/>
                <a:cs typeface="Calibri Light" panose="020F0302020204030204" pitchFamily="34" charset="0"/>
              </a:rPr>
              <a:t>EUROPAEA</a:t>
            </a:r>
            <a:r>
              <a:rPr spc="-150" dirty="0">
                <a:latin typeface="Calibri Light" panose="020F0302020204030204" pitchFamily="34" charset="0"/>
                <a:ea typeface="Calibri Light" panose="020F0302020204030204" pitchFamily="34" charset="0"/>
                <a:cs typeface="Calibri Light" panose="020F0302020204030204" pitchFamily="34" charset="0"/>
              </a:rPr>
              <a:t> </a:t>
            </a:r>
            <a:r>
              <a:rPr spc="-25" dirty="0">
                <a:latin typeface="Calibri Light" panose="020F0302020204030204" pitchFamily="34" charset="0"/>
                <a:ea typeface="Calibri Light" panose="020F0302020204030204" pitchFamily="34" charset="0"/>
                <a:cs typeface="Calibri Light" panose="020F0302020204030204" pitchFamily="34" charset="0"/>
              </a:rPr>
              <a:t>L.)</a:t>
            </a:r>
          </a:p>
        </p:txBody>
      </p:sp>
      <p:sp>
        <p:nvSpPr>
          <p:cNvPr id="3" name="object 3"/>
          <p:cNvSpPr txBox="1"/>
          <p:nvPr/>
        </p:nvSpPr>
        <p:spPr>
          <a:xfrm>
            <a:off x="850188" y="1811578"/>
            <a:ext cx="10784840" cy="1855470"/>
          </a:xfrm>
          <a:prstGeom prst="rect">
            <a:avLst/>
          </a:prstGeom>
        </p:spPr>
        <p:txBody>
          <a:bodyPr vert="horz" wrap="square" lIns="0" tIns="12700" rIns="0" bIns="0" rtlCol="0">
            <a:spAutoFit/>
          </a:bodyPr>
          <a:lstStyle/>
          <a:p>
            <a:pPr marL="12700" marR="5080" algn="just">
              <a:lnSpc>
                <a:spcPct val="150100"/>
              </a:lnSpc>
              <a:spcBef>
                <a:spcPts val="100"/>
              </a:spcBef>
            </a:pPr>
            <a:r>
              <a:rPr sz="2000" dirty="0">
                <a:latin typeface="Times New Roman"/>
                <a:cs typeface="Times New Roman"/>
              </a:rPr>
              <a:t>Zeytin</a:t>
            </a:r>
            <a:r>
              <a:rPr sz="2000" spc="10" dirty="0">
                <a:latin typeface="Times New Roman"/>
                <a:cs typeface="Times New Roman"/>
              </a:rPr>
              <a:t> </a:t>
            </a:r>
            <a:r>
              <a:rPr sz="2000" dirty="0">
                <a:latin typeface="Times New Roman"/>
                <a:cs typeface="Times New Roman"/>
              </a:rPr>
              <a:t>ağacı</a:t>
            </a:r>
            <a:r>
              <a:rPr sz="2000" spc="30" dirty="0">
                <a:latin typeface="Times New Roman"/>
                <a:cs typeface="Times New Roman"/>
              </a:rPr>
              <a:t> </a:t>
            </a:r>
            <a:r>
              <a:rPr sz="2000" dirty="0">
                <a:latin typeface="Times New Roman"/>
                <a:cs typeface="Times New Roman"/>
              </a:rPr>
              <a:t>ağır</a:t>
            </a:r>
            <a:r>
              <a:rPr sz="2000" spc="35" dirty="0">
                <a:latin typeface="Times New Roman"/>
                <a:cs typeface="Times New Roman"/>
              </a:rPr>
              <a:t> </a:t>
            </a:r>
            <a:r>
              <a:rPr sz="2000" dirty="0">
                <a:latin typeface="Times New Roman"/>
                <a:cs typeface="Times New Roman"/>
              </a:rPr>
              <a:t>ve</a:t>
            </a:r>
            <a:r>
              <a:rPr sz="2000" spc="30" dirty="0">
                <a:latin typeface="Times New Roman"/>
                <a:cs typeface="Times New Roman"/>
              </a:rPr>
              <a:t> </a:t>
            </a:r>
            <a:r>
              <a:rPr sz="2000" dirty="0">
                <a:latin typeface="Times New Roman"/>
                <a:cs typeface="Times New Roman"/>
              </a:rPr>
              <a:t>zahmetli</a:t>
            </a:r>
            <a:r>
              <a:rPr sz="2000" spc="15" dirty="0">
                <a:latin typeface="Times New Roman"/>
                <a:cs typeface="Times New Roman"/>
              </a:rPr>
              <a:t> </a:t>
            </a:r>
            <a:r>
              <a:rPr sz="2000" dirty="0">
                <a:latin typeface="Times New Roman"/>
                <a:cs typeface="Times New Roman"/>
              </a:rPr>
              <a:t>büyümesine</a:t>
            </a:r>
            <a:r>
              <a:rPr sz="2000" spc="45" dirty="0">
                <a:latin typeface="Times New Roman"/>
                <a:cs typeface="Times New Roman"/>
              </a:rPr>
              <a:t> </a:t>
            </a:r>
            <a:r>
              <a:rPr sz="2000" dirty="0">
                <a:latin typeface="Times New Roman"/>
                <a:cs typeface="Times New Roman"/>
              </a:rPr>
              <a:t>karşın</a:t>
            </a:r>
            <a:r>
              <a:rPr sz="2000" spc="20" dirty="0">
                <a:latin typeface="Times New Roman"/>
                <a:cs typeface="Times New Roman"/>
              </a:rPr>
              <a:t> </a:t>
            </a:r>
            <a:r>
              <a:rPr sz="2000" dirty="0">
                <a:latin typeface="Times New Roman"/>
                <a:cs typeface="Times New Roman"/>
              </a:rPr>
              <a:t>uzun</a:t>
            </a:r>
            <a:r>
              <a:rPr sz="2000" spc="20" dirty="0">
                <a:latin typeface="Times New Roman"/>
                <a:cs typeface="Times New Roman"/>
              </a:rPr>
              <a:t> </a:t>
            </a:r>
            <a:r>
              <a:rPr sz="2000" dirty="0">
                <a:latin typeface="Times New Roman"/>
                <a:cs typeface="Times New Roman"/>
              </a:rPr>
              <a:t>ömürlü</a:t>
            </a:r>
            <a:r>
              <a:rPr sz="2000" spc="2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dayanıklı</a:t>
            </a:r>
            <a:r>
              <a:rPr sz="2000" spc="30" dirty="0">
                <a:latin typeface="Times New Roman"/>
                <a:cs typeface="Times New Roman"/>
              </a:rPr>
              <a:t> </a:t>
            </a:r>
            <a:r>
              <a:rPr sz="2000" dirty="0">
                <a:latin typeface="Times New Roman"/>
                <a:cs typeface="Times New Roman"/>
              </a:rPr>
              <a:t>bir</a:t>
            </a:r>
            <a:r>
              <a:rPr sz="2000" spc="40" dirty="0">
                <a:latin typeface="Times New Roman"/>
                <a:cs typeface="Times New Roman"/>
              </a:rPr>
              <a:t> </a:t>
            </a:r>
            <a:r>
              <a:rPr sz="2000" dirty="0">
                <a:latin typeface="Times New Roman"/>
                <a:cs typeface="Times New Roman"/>
              </a:rPr>
              <a:t>ağaç</a:t>
            </a:r>
            <a:r>
              <a:rPr sz="2000" spc="35" dirty="0">
                <a:latin typeface="Times New Roman"/>
                <a:cs typeface="Times New Roman"/>
              </a:rPr>
              <a:t> </a:t>
            </a:r>
            <a:r>
              <a:rPr sz="2000" dirty="0">
                <a:latin typeface="Times New Roman"/>
                <a:cs typeface="Times New Roman"/>
              </a:rPr>
              <a:t>olması</a:t>
            </a:r>
            <a:r>
              <a:rPr sz="2000" spc="35" dirty="0">
                <a:latin typeface="Times New Roman"/>
                <a:cs typeface="Times New Roman"/>
              </a:rPr>
              <a:t> </a:t>
            </a:r>
            <a:r>
              <a:rPr sz="2000" dirty="0">
                <a:latin typeface="Times New Roman"/>
                <a:cs typeface="Times New Roman"/>
              </a:rPr>
              <a:t>nedeni</a:t>
            </a:r>
            <a:r>
              <a:rPr sz="2000" spc="30" dirty="0">
                <a:latin typeface="Times New Roman"/>
                <a:cs typeface="Times New Roman"/>
              </a:rPr>
              <a:t> </a:t>
            </a:r>
            <a:r>
              <a:rPr sz="2000" dirty="0">
                <a:latin typeface="Times New Roman"/>
                <a:cs typeface="Times New Roman"/>
              </a:rPr>
              <a:t>ile</a:t>
            </a:r>
            <a:r>
              <a:rPr sz="2000" spc="30" dirty="0">
                <a:latin typeface="Times New Roman"/>
                <a:cs typeface="Times New Roman"/>
              </a:rPr>
              <a:t> </a:t>
            </a:r>
            <a:r>
              <a:rPr sz="2000" spc="-25" dirty="0">
                <a:latin typeface="Times New Roman"/>
                <a:cs typeface="Times New Roman"/>
              </a:rPr>
              <a:t>adı </a:t>
            </a:r>
            <a:r>
              <a:rPr sz="2000" dirty="0">
                <a:latin typeface="Times New Roman"/>
                <a:cs typeface="Times New Roman"/>
              </a:rPr>
              <a:t>mitoloji</a:t>
            </a:r>
            <a:r>
              <a:rPr sz="2000" spc="150" dirty="0">
                <a:latin typeface="Times New Roman"/>
                <a:cs typeface="Times New Roman"/>
              </a:rPr>
              <a:t> </a:t>
            </a:r>
            <a:r>
              <a:rPr sz="2000" dirty="0">
                <a:latin typeface="Times New Roman"/>
                <a:cs typeface="Times New Roman"/>
              </a:rPr>
              <a:t>ve</a:t>
            </a:r>
            <a:r>
              <a:rPr sz="2000" spc="150" dirty="0">
                <a:latin typeface="Times New Roman"/>
                <a:cs typeface="Times New Roman"/>
              </a:rPr>
              <a:t> </a:t>
            </a:r>
            <a:r>
              <a:rPr sz="2000" dirty="0">
                <a:latin typeface="Times New Roman"/>
                <a:cs typeface="Times New Roman"/>
              </a:rPr>
              <a:t>botanikte</a:t>
            </a:r>
            <a:r>
              <a:rPr sz="2000" spc="155" dirty="0">
                <a:latin typeface="Times New Roman"/>
                <a:cs typeface="Times New Roman"/>
              </a:rPr>
              <a:t> </a:t>
            </a:r>
            <a:r>
              <a:rPr sz="2000" dirty="0">
                <a:latin typeface="Times New Roman"/>
                <a:cs typeface="Times New Roman"/>
              </a:rPr>
              <a:t>"Ölümsüz</a:t>
            </a:r>
            <a:r>
              <a:rPr sz="2000" spc="170" dirty="0">
                <a:latin typeface="Times New Roman"/>
                <a:cs typeface="Times New Roman"/>
              </a:rPr>
              <a:t> </a:t>
            </a:r>
            <a:r>
              <a:rPr sz="2000" dirty="0">
                <a:latin typeface="Times New Roman"/>
                <a:cs typeface="Times New Roman"/>
              </a:rPr>
              <a:t>Ağaç"tır.</a:t>
            </a:r>
            <a:r>
              <a:rPr sz="2000" spc="150" dirty="0">
                <a:latin typeface="Times New Roman"/>
                <a:cs typeface="Times New Roman"/>
              </a:rPr>
              <a:t> </a:t>
            </a:r>
            <a:r>
              <a:rPr sz="2000" dirty="0">
                <a:latin typeface="Times New Roman"/>
                <a:cs typeface="Times New Roman"/>
              </a:rPr>
              <a:t>Zeytin</a:t>
            </a:r>
            <a:r>
              <a:rPr sz="2000" spc="145" dirty="0">
                <a:latin typeface="Times New Roman"/>
                <a:cs typeface="Times New Roman"/>
              </a:rPr>
              <a:t> </a:t>
            </a:r>
            <a:r>
              <a:rPr sz="2000" dirty="0">
                <a:latin typeface="Times New Roman"/>
                <a:cs typeface="Times New Roman"/>
              </a:rPr>
              <a:t>ağacı</a:t>
            </a:r>
            <a:r>
              <a:rPr sz="2000" spc="145" dirty="0">
                <a:latin typeface="Times New Roman"/>
                <a:cs typeface="Times New Roman"/>
              </a:rPr>
              <a:t> </a:t>
            </a:r>
            <a:r>
              <a:rPr sz="2000" dirty="0">
                <a:latin typeface="Times New Roman"/>
                <a:cs typeface="Times New Roman"/>
              </a:rPr>
              <a:t>ışığı,</a:t>
            </a:r>
            <a:r>
              <a:rPr sz="2000" spc="150" dirty="0">
                <a:latin typeface="Times New Roman"/>
                <a:cs typeface="Times New Roman"/>
              </a:rPr>
              <a:t> </a:t>
            </a:r>
            <a:r>
              <a:rPr sz="2000" dirty="0">
                <a:latin typeface="Times New Roman"/>
                <a:cs typeface="Times New Roman"/>
              </a:rPr>
              <a:t>güneşi</a:t>
            </a:r>
            <a:r>
              <a:rPr sz="2000" spc="165" dirty="0">
                <a:latin typeface="Times New Roman"/>
                <a:cs typeface="Times New Roman"/>
              </a:rPr>
              <a:t> </a:t>
            </a:r>
            <a:r>
              <a:rPr sz="2000" dirty="0">
                <a:latin typeface="Times New Roman"/>
                <a:cs typeface="Times New Roman"/>
              </a:rPr>
              <a:t>ve</a:t>
            </a:r>
            <a:r>
              <a:rPr sz="2000" spc="150" dirty="0">
                <a:latin typeface="Times New Roman"/>
                <a:cs typeface="Times New Roman"/>
              </a:rPr>
              <a:t> </a:t>
            </a:r>
            <a:r>
              <a:rPr sz="2000" dirty="0">
                <a:latin typeface="Times New Roman"/>
                <a:cs typeface="Times New Roman"/>
              </a:rPr>
              <a:t>15</a:t>
            </a:r>
            <a:r>
              <a:rPr sz="2000" dirty="0">
                <a:latin typeface="Calibri"/>
                <a:cs typeface="Calibri"/>
              </a:rPr>
              <a:t>°</a:t>
            </a:r>
            <a:r>
              <a:rPr sz="2000" dirty="0">
                <a:latin typeface="Times New Roman"/>
                <a:cs typeface="Times New Roman"/>
              </a:rPr>
              <a:t>C</a:t>
            </a:r>
            <a:r>
              <a:rPr sz="2000" spc="160" dirty="0">
                <a:latin typeface="Times New Roman"/>
                <a:cs typeface="Times New Roman"/>
              </a:rPr>
              <a:t> </a:t>
            </a:r>
            <a:r>
              <a:rPr sz="2000" dirty="0">
                <a:latin typeface="Times New Roman"/>
                <a:cs typeface="Times New Roman"/>
              </a:rPr>
              <a:t>üstündeki</a:t>
            </a:r>
            <a:r>
              <a:rPr sz="2000" spc="150" dirty="0">
                <a:latin typeface="Times New Roman"/>
                <a:cs typeface="Times New Roman"/>
              </a:rPr>
              <a:t> </a:t>
            </a:r>
            <a:r>
              <a:rPr sz="2000" dirty="0">
                <a:latin typeface="Times New Roman"/>
                <a:cs typeface="Times New Roman"/>
              </a:rPr>
              <a:t>sıcaklığı</a:t>
            </a:r>
            <a:r>
              <a:rPr sz="2000" spc="150" dirty="0">
                <a:latin typeface="Times New Roman"/>
                <a:cs typeface="Times New Roman"/>
              </a:rPr>
              <a:t> </a:t>
            </a:r>
            <a:r>
              <a:rPr sz="2000" spc="-10" dirty="0">
                <a:latin typeface="Times New Roman"/>
                <a:cs typeface="Times New Roman"/>
              </a:rPr>
              <a:t>sevdiği </a:t>
            </a:r>
            <a:r>
              <a:rPr sz="2000" dirty="0">
                <a:latin typeface="Times New Roman"/>
                <a:cs typeface="Times New Roman"/>
              </a:rPr>
              <a:t>için</a:t>
            </a:r>
            <a:r>
              <a:rPr sz="2000" spc="415" dirty="0">
                <a:latin typeface="Times New Roman"/>
                <a:cs typeface="Times New Roman"/>
              </a:rPr>
              <a:t> </a:t>
            </a:r>
            <a:r>
              <a:rPr sz="2000" dirty="0">
                <a:latin typeface="Times New Roman"/>
                <a:cs typeface="Times New Roman"/>
              </a:rPr>
              <a:t>en</a:t>
            </a:r>
            <a:r>
              <a:rPr sz="2000" spc="420" dirty="0">
                <a:latin typeface="Times New Roman"/>
                <a:cs typeface="Times New Roman"/>
              </a:rPr>
              <a:t> </a:t>
            </a:r>
            <a:r>
              <a:rPr sz="2000" dirty="0">
                <a:latin typeface="Times New Roman"/>
                <a:cs typeface="Times New Roman"/>
              </a:rPr>
              <a:t>verimli</a:t>
            </a:r>
            <a:r>
              <a:rPr sz="2000" spc="420" dirty="0">
                <a:latin typeface="Times New Roman"/>
                <a:cs typeface="Times New Roman"/>
              </a:rPr>
              <a:t> </a:t>
            </a:r>
            <a:r>
              <a:rPr sz="2000" dirty="0">
                <a:latin typeface="Times New Roman"/>
                <a:cs typeface="Times New Roman"/>
              </a:rPr>
              <a:t>ortam</a:t>
            </a:r>
            <a:r>
              <a:rPr sz="2000" spc="425" dirty="0">
                <a:latin typeface="Times New Roman"/>
                <a:cs typeface="Times New Roman"/>
              </a:rPr>
              <a:t> </a:t>
            </a:r>
            <a:r>
              <a:rPr sz="2000" dirty="0">
                <a:latin typeface="Times New Roman"/>
                <a:cs typeface="Times New Roman"/>
              </a:rPr>
              <a:t>yazları</a:t>
            </a:r>
            <a:r>
              <a:rPr sz="2000" spc="434" dirty="0">
                <a:latin typeface="Times New Roman"/>
                <a:cs typeface="Times New Roman"/>
              </a:rPr>
              <a:t> </a:t>
            </a:r>
            <a:r>
              <a:rPr sz="2000" dirty="0">
                <a:latin typeface="Times New Roman"/>
                <a:cs typeface="Times New Roman"/>
              </a:rPr>
              <a:t>sıcak,</a:t>
            </a:r>
            <a:r>
              <a:rPr sz="2000" spc="440" dirty="0">
                <a:latin typeface="Times New Roman"/>
                <a:cs typeface="Times New Roman"/>
              </a:rPr>
              <a:t> </a:t>
            </a:r>
            <a:r>
              <a:rPr sz="2000" dirty="0">
                <a:latin typeface="Times New Roman"/>
                <a:cs typeface="Times New Roman"/>
              </a:rPr>
              <a:t>kışları</a:t>
            </a:r>
            <a:r>
              <a:rPr sz="2000" spc="434" dirty="0">
                <a:latin typeface="Times New Roman"/>
                <a:cs typeface="Times New Roman"/>
              </a:rPr>
              <a:t> </a:t>
            </a:r>
            <a:r>
              <a:rPr sz="2000" dirty="0">
                <a:latin typeface="Times New Roman"/>
                <a:cs typeface="Times New Roman"/>
              </a:rPr>
              <a:t>ise</a:t>
            </a:r>
            <a:r>
              <a:rPr sz="2000" spc="434" dirty="0">
                <a:latin typeface="Times New Roman"/>
                <a:cs typeface="Times New Roman"/>
              </a:rPr>
              <a:t> </a:t>
            </a:r>
            <a:r>
              <a:rPr sz="2000" dirty="0">
                <a:latin typeface="Times New Roman"/>
                <a:cs typeface="Times New Roman"/>
              </a:rPr>
              <a:t>ılıman</a:t>
            </a:r>
            <a:r>
              <a:rPr sz="2000" spc="425" dirty="0">
                <a:latin typeface="Times New Roman"/>
                <a:cs typeface="Times New Roman"/>
              </a:rPr>
              <a:t> </a:t>
            </a:r>
            <a:r>
              <a:rPr sz="2000" dirty="0">
                <a:latin typeface="Times New Roman"/>
                <a:cs typeface="Times New Roman"/>
              </a:rPr>
              <a:t>geçen</a:t>
            </a:r>
            <a:r>
              <a:rPr sz="2000" spc="430" dirty="0">
                <a:latin typeface="Times New Roman"/>
                <a:cs typeface="Times New Roman"/>
              </a:rPr>
              <a:t> </a:t>
            </a:r>
            <a:r>
              <a:rPr sz="2000" dirty="0">
                <a:latin typeface="Times New Roman"/>
                <a:cs typeface="Times New Roman"/>
              </a:rPr>
              <a:t>iklimlerdir.</a:t>
            </a:r>
            <a:r>
              <a:rPr sz="2000" spc="434" dirty="0">
                <a:latin typeface="Times New Roman"/>
                <a:cs typeface="Times New Roman"/>
              </a:rPr>
              <a:t> </a:t>
            </a:r>
            <a:r>
              <a:rPr sz="2000" dirty="0">
                <a:latin typeface="Times New Roman"/>
                <a:cs typeface="Times New Roman"/>
              </a:rPr>
              <a:t>Çalı</a:t>
            </a:r>
            <a:r>
              <a:rPr sz="2000" spc="430" dirty="0">
                <a:latin typeface="Times New Roman"/>
                <a:cs typeface="Times New Roman"/>
              </a:rPr>
              <a:t> </a:t>
            </a:r>
            <a:r>
              <a:rPr sz="2000" dirty="0">
                <a:latin typeface="Times New Roman"/>
                <a:cs typeface="Times New Roman"/>
              </a:rPr>
              <a:t>görünümündeki</a:t>
            </a:r>
            <a:r>
              <a:rPr sz="2000" spc="450" dirty="0">
                <a:latin typeface="Times New Roman"/>
                <a:cs typeface="Times New Roman"/>
              </a:rPr>
              <a:t> </a:t>
            </a:r>
            <a:r>
              <a:rPr sz="2000" spc="-10" dirty="0">
                <a:latin typeface="Times New Roman"/>
                <a:cs typeface="Times New Roman"/>
              </a:rPr>
              <a:t>zeytin </a:t>
            </a:r>
            <a:r>
              <a:rPr sz="2000" dirty="0">
                <a:latin typeface="Times New Roman"/>
                <a:cs typeface="Times New Roman"/>
              </a:rPr>
              <a:t>ağacının</a:t>
            </a:r>
            <a:r>
              <a:rPr sz="2000" spc="-35" dirty="0">
                <a:latin typeface="Times New Roman"/>
                <a:cs typeface="Times New Roman"/>
              </a:rPr>
              <a:t> </a:t>
            </a:r>
            <a:r>
              <a:rPr sz="2000" dirty="0">
                <a:latin typeface="Times New Roman"/>
                <a:cs typeface="Times New Roman"/>
              </a:rPr>
              <a:t>yapraklarının</a:t>
            </a:r>
            <a:r>
              <a:rPr sz="2000" spc="-50" dirty="0">
                <a:latin typeface="Times New Roman"/>
                <a:cs typeface="Times New Roman"/>
              </a:rPr>
              <a:t> </a:t>
            </a:r>
            <a:r>
              <a:rPr sz="2000" dirty="0">
                <a:latin typeface="Times New Roman"/>
                <a:cs typeface="Times New Roman"/>
              </a:rPr>
              <a:t>üst</a:t>
            </a:r>
            <a:r>
              <a:rPr sz="2000" spc="-65" dirty="0">
                <a:latin typeface="Times New Roman"/>
                <a:cs typeface="Times New Roman"/>
              </a:rPr>
              <a:t> </a:t>
            </a:r>
            <a:r>
              <a:rPr sz="2000" dirty="0">
                <a:latin typeface="Times New Roman"/>
                <a:cs typeface="Times New Roman"/>
              </a:rPr>
              <a:t>yüzü</a:t>
            </a:r>
            <a:r>
              <a:rPr sz="2000" spc="-5" dirty="0">
                <a:latin typeface="Times New Roman"/>
                <a:cs typeface="Times New Roman"/>
              </a:rPr>
              <a:t> </a:t>
            </a:r>
            <a:r>
              <a:rPr sz="2000" dirty="0">
                <a:latin typeface="Times New Roman"/>
                <a:cs typeface="Times New Roman"/>
              </a:rPr>
              <a:t>koyu,</a:t>
            </a:r>
            <a:r>
              <a:rPr sz="2000" spc="5" dirty="0">
                <a:latin typeface="Times New Roman"/>
                <a:cs typeface="Times New Roman"/>
              </a:rPr>
              <a:t> </a:t>
            </a:r>
            <a:r>
              <a:rPr sz="2000" dirty="0">
                <a:latin typeface="Times New Roman"/>
                <a:cs typeface="Times New Roman"/>
              </a:rPr>
              <a:t>alt</a:t>
            </a:r>
            <a:r>
              <a:rPr sz="2000" spc="-85" dirty="0">
                <a:latin typeface="Times New Roman"/>
                <a:cs typeface="Times New Roman"/>
              </a:rPr>
              <a:t> </a:t>
            </a:r>
            <a:r>
              <a:rPr sz="2000" dirty="0">
                <a:latin typeface="Times New Roman"/>
                <a:cs typeface="Times New Roman"/>
              </a:rPr>
              <a:t>yüzü</a:t>
            </a:r>
            <a:r>
              <a:rPr sz="2000" spc="-10" dirty="0">
                <a:latin typeface="Times New Roman"/>
                <a:cs typeface="Times New Roman"/>
              </a:rPr>
              <a:t> </a:t>
            </a:r>
            <a:r>
              <a:rPr sz="2000" dirty="0">
                <a:latin typeface="Times New Roman"/>
                <a:cs typeface="Times New Roman"/>
              </a:rPr>
              <a:t>ise</a:t>
            </a:r>
            <a:r>
              <a:rPr sz="2000" spc="-60" dirty="0">
                <a:latin typeface="Times New Roman"/>
                <a:cs typeface="Times New Roman"/>
              </a:rPr>
              <a:t> </a:t>
            </a:r>
            <a:r>
              <a:rPr sz="2000" dirty="0">
                <a:latin typeface="Times New Roman"/>
                <a:cs typeface="Times New Roman"/>
              </a:rPr>
              <a:t>gümüş</a:t>
            </a:r>
            <a:r>
              <a:rPr sz="2000" spc="15" dirty="0">
                <a:latin typeface="Times New Roman"/>
                <a:cs typeface="Times New Roman"/>
              </a:rPr>
              <a:t> </a:t>
            </a:r>
            <a:r>
              <a:rPr sz="2000" spc="-10" dirty="0">
                <a:latin typeface="Times New Roman"/>
                <a:cs typeface="Times New Roman"/>
              </a:rPr>
              <a:t>rengindedir.</a:t>
            </a:r>
            <a:endParaRPr sz="2000">
              <a:latin typeface="Times New Roman"/>
              <a:cs typeface="Times New Roman"/>
            </a:endParaRPr>
          </a:p>
        </p:txBody>
      </p:sp>
      <p:pic>
        <p:nvPicPr>
          <p:cNvPr id="4" name="object 4"/>
          <p:cNvPicPr/>
          <p:nvPr/>
        </p:nvPicPr>
        <p:blipFill>
          <a:blip r:embed="rId2" cstate="print"/>
          <a:stretch>
            <a:fillRect/>
          </a:stretch>
        </p:blipFill>
        <p:spPr>
          <a:xfrm>
            <a:off x="978408" y="4312920"/>
            <a:ext cx="3191255" cy="1993392"/>
          </a:xfrm>
          <a:prstGeom prst="rect">
            <a:avLst/>
          </a:prstGeom>
        </p:spPr>
      </p:pic>
      <p:pic>
        <p:nvPicPr>
          <p:cNvPr id="5" name="object 5"/>
          <p:cNvPicPr/>
          <p:nvPr/>
        </p:nvPicPr>
        <p:blipFill>
          <a:blip r:embed="rId3" cstate="print"/>
          <a:stretch>
            <a:fillRect/>
          </a:stretch>
        </p:blipFill>
        <p:spPr>
          <a:xfrm>
            <a:off x="4922520" y="4312920"/>
            <a:ext cx="2633472" cy="1993392"/>
          </a:xfrm>
          <a:prstGeom prst="rect">
            <a:avLst/>
          </a:prstGeom>
        </p:spPr>
      </p:pic>
      <p:pic>
        <p:nvPicPr>
          <p:cNvPr id="6" name="object 6"/>
          <p:cNvPicPr/>
          <p:nvPr/>
        </p:nvPicPr>
        <p:blipFill>
          <a:blip r:embed="rId4" cstate="print"/>
          <a:stretch>
            <a:fillRect/>
          </a:stretch>
        </p:blipFill>
        <p:spPr>
          <a:xfrm>
            <a:off x="8305800" y="4312920"/>
            <a:ext cx="2971800" cy="199339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14933" y="471373"/>
            <a:ext cx="6398821" cy="1129029"/>
          </a:xfrm>
          <a:prstGeom prst="rect">
            <a:avLst/>
          </a:prstGeom>
        </p:spPr>
        <p:txBody>
          <a:bodyPr vert="horz" wrap="square" lIns="0" tIns="628649" rIns="0" bIns="0" rtlCol="0">
            <a:spAutoFit/>
          </a:bodyPr>
          <a:lstStyle/>
          <a:p>
            <a:pPr marL="586740">
              <a:lnSpc>
                <a:spcPct val="100000"/>
              </a:lnSpc>
              <a:spcBef>
                <a:spcPts val="95"/>
              </a:spcBef>
            </a:pPr>
            <a:r>
              <a:rPr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NARENCİYE</a:t>
            </a:r>
            <a:r>
              <a:rPr spc="-135"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spc="-1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r>
              <a:rPr i="1" spc="-1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Citrus</a:t>
            </a:r>
            <a:r>
              <a:rPr spc="-10" dirty="0">
                <a:solidFill>
                  <a:schemeClr val="tx1"/>
                </a:solidFill>
              </a:rPr>
              <a:t>)</a:t>
            </a:r>
          </a:p>
        </p:txBody>
      </p:sp>
      <p:sp>
        <p:nvSpPr>
          <p:cNvPr id="3" name="object 3"/>
          <p:cNvSpPr txBox="1"/>
          <p:nvPr/>
        </p:nvSpPr>
        <p:spPr>
          <a:xfrm>
            <a:off x="844092" y="1967770"/>
            <a:ext cx="10735310" cy="1397000"/>
          </a:xfrm>
          <a:prstGeom prst="rect">
            <a:avLst/>
          </a:prstGeom>
        </p:spPr>
        <p:txBody>
          <a:bodyPr vert="horz" wrap="square" lIns="0" tIns="12065" rIns="0" bIns="0" rtlCol="0">
            <a:spAutoFit/>
          </a:bodyPr>
          <a:lstStyle/>
          <a:p>
            <a:pPr marL="12700" marR="5080" algn="just">
              <a:lnSpc>
                <a:spcPct val="150000"/>
              </a:lnSpc>
              <a:spcBef>
                <a:spcPts val="95"/>
              </a:spcBef>
            </a:pPr>
            <a:r>
              <a:rPr sz="2000" dirty="0">
                <a:latin typeface="Times New Roman"/>
                <a:cs typeface="Times New Roman"/>
              </a:rPr>
              <a:t>Turunçgiller</a:t>
            </a:r>
            <a:r>
              <a:rPr sz="2000" spc="65" dirty="0">
                <a:latin typeface="Times New Roman"/>
                <a:cs typeface="Times New Roman"/>
              </a:rPr>
              <a:t> </a:t>
            </a:r>
            <a:r>
              <a:rPr sz="2000" dirty="0">
                <a:latin typeface="Times New Roman"/>
                <a:cs typeface="Times New Roman"/>
              </a:rPr>
              <a:t>olarak</a:t>
            </a:r>
            <a:r>
              <a:rPr sz="2000" spc="55" dirty="0">
                <a:latin typeface="Times New Roman"/>
                <a:cs typeface="Times New Roman"/>
              </a:rPr>
              <a:t> </a:t>
            </a:r>
            <a:r>
              <a:rPr sz="2000" dirty="0">
                <a:latin typeface="Times New Roman"/>
                <a:cs typeface="Times New Roman"/>
              </a:rPr>
              <a:t>da</a:t>
            </a:r>
            <a:r>
              <a:rPr sz="2000" spc="60" dirty="0">
                <a:latin typeface="Times New Roman"/>
                <a:cs typeface="Times New Roman"/>
              </a:rPr>
              <a:t> </a:t>
            </a:r>
            <a:r>
              <a:rPr sz="2000" dirty="0">
                <a:latin typeface="Times New Roman"/>
                <a:cs typeface="Times New Roman"/>
              </a:rPr>
              <a:t>bilinir.</a:t>
            </a:r>
            <a:r>
              <a:rPr sz="2000" spc="45" dirty="0">
                <a:latin typeface="Times New Roman"/>
                <a:cs typeface="Times New Roman"/>
              </a:rPr>
              <a:t> </a:t>
            </a:r>
            <a:r>
              <a:rPr sz="2000" dirty="0">
                <a:latin typeface="Times New Roman"/>
                <a:cs typeface="Times New Roman"/>
              </a:rPr>
              <a:t>Turunç,</a:t>
            </a:r>
            <a:r>
              <a:rPr sz="2000" spc="70" dirty="0">
                <a:latin typeface="Times New Roman"/>
                <a:cs typeface="Times New Roman"/>
              </a:rPr>
              <a:t> </a:t>
            </a:r>
            <a:r>
              <a:rPr sz="2000" dirty="0">
                <a:latin typeface="Times New Roman"/>
                <a:cs typeface="Times New Roman"/>
              </a:rPr>
              <a:t>portakal,</a:t>
            </a:r>
            <a:r>
              <a:rPr sz="2000" spc="75" dirty="0">
                <a:latin typeface="Times New Roman"/>
                <a:cs typeface="Times New Roman"/>
              </a:rPr>
              <a:t> </a:t>
            </a:r>
            <a:r>
              <a:rPr sz="2000" dirty="0">
                <a:latin typeface="Times New Roman"/>
                <a:cs typeface="Times New Roman"/>
              </a:rPr>
              <a:t>mandalina,</a:t>
            </a:r>
            <a:r>
              <a:rPr sz="2000" spc="75" dirty="0">
                <a:latin typeface="Times New Roman"/>
                <a:cs typeface="Times New Roman"/>
              </a:rPr>
              <a:t> </a:t>
            </a:r>
            <a:r>
              <a:rPr sz="2000" dirty="0">
                <a:latin typeface="Times New Roman"/>
                <a:cs typeface="Times New Roman"/>
              </a:rPr>
              <a:t>limon</a:t>
            </a:r>
            <a:r>
              <a:rPr sz="2000" spc="50" dirty="0">
                <a:latin typeface="Times New Roman"/>
                <a:cs typeface="Times New Roman"/>
              </a:rPr>
              <a:t> </a:t>
            </a:r>
            <a:r>
              <a:rPr sz="2000" dirty="0">
                <a:latin typeface="Times New Roman"/>
                <a:cs typeface="Times New Roman"/>
              </a:rPr>
              <a:t>ve</a:t>
            </a:r>
            <a:r>
              <a:rPr sz="2000" spc="80" dirty="0">
                <a:latin typeface="Times New Roman"/>
                <a:cs typeface="Times New Roman"/>
              </a:rPr>
              <a:t> </a:t>
            </a:r>
            <a:r>
              <a:rPr sz="2000" dirty="0">
                <a:latin typeface="Times New Roman"/>
                <a:cs typeface="Times New Roman"/>
              </a:rPr>
              <a:t>greyfurt</a:t>
            </a:r>
            <a:r>
              <a:rPr sz="2000" spc="65" dirty="0">
                <a:latin typeface="Times New Roman"/>
                <a:cs typeface="Times New Roman"/>
              </a:rPr>
              <a:t> </a:t>
            </a:r>
            <a:r>
              <a:rPr sz="2000" dirty="0">
                <a:latin typeface="Times New Roman"/>
                <a:cs typeface="Times New Roman"/>
              </a:rPr>
              <a:t>gibi</a:t>
            </a:r>
            <a:r>
              <a:rPr sz="2000" spc="60" dirty="0">
                <a:latin typeface="Times New Roman"/>
                <a:cs typeface="Times New Roman"/>
              </a:rPr>
              <a:t> </a:t>
            </a:r>
            <a:r>
              <a:rPr sz="2000" dirty="0">
                <a:latin typeface="Times New Roman"/>
                <a:cs typeface="Times New Roman"/>
              </a:rPr>
              <a:t>turuncu</a:t>
            </a:r>
            <a:r>
              <a:rPr sz="2000" spc="80" dirty="0">
                <a:latin typeface="Times New Roman"/>
                <a:cs typeface="Times New Roman"/>
              </a:rPr>
              <a:t> </a:t>
            </a:r>
            <a:r>
              <a:rPr sz="2000" dirty="0">
                <a:latin typeface="Times New Roman"/>
                <a:cs typeface="Times New Roman"/>
              </a:rPr>
              <a:t>ve</a:t>
            </a:r>
            <a:r>
              <a:rPr sz="2000" spc="65" dirty="0">
                <a:latin typeface="Times New Roman"/>
                <a:cs typeface="Times New Roman"/>
              </a:rPr>
              <a:t> </a:t>
            </a:r>
            <a:r>
              <a:rPr sz="2000" dirty="0">
                <a:latin typeface="Times New Roman"/>
                <a:cs typeface="Times New Roman"/>
              </a:rPr>
              <a:t>sarı</a:t>
            </a:r>
            <a:r>
              <a:rPr sz="2000" spc="55" dirty="0">
                <a:latin typeface="Times New Roman"/>
                <a:cs typeface="Times New Roman"/>
              </a:rPr>
              <a:t> </a:t>
            </a:r>
            <a:r>
              <a:rPr sz="2000" spc="-10" dirty="0">
                <a:latin typeface="Times New Roman"/>
                <a:cs typeface="Times New Roman"/>
              </a:rPr>
              <a:t>renkli </a:t>
            </a:r>
            <a:r>
              <a:rPr sz="2000" dirty="0">
                <a:latin typeface="Times New Roman"/>
                <a:cs typeface="Times New Roman"/>
              </a:rPr>
              <a:t>meyve</a:t>
            </a:r>
            <a:r>
              <a:rPr sz="2000" spc="250" dirty="0">
                <a:latin typeface="Times New Roman"/>
                <a:cs typeface="Times New Roman"/>
              </a:rPr>
              <a:t> </a:t>
            </a:r>
            <a:r>
              <a:rPr sz="2000" dirty="0">
                <a:latin typeface="Times New Roman"/>
                <a:cs typeface="Times New Roman"/>
              </a:rPr>
              <a:t>türleri</a:t>
            </a:r>
            <a:r>
              <a:rPr sz="2000" spc="250" dirty="0">
                <a:latin typeface="Times New Roman"/>
                <a:cs typeface="Times New Roman"/>
              </a:rPr>
              <a:t> </a:t>
            </a:r>
            <a:r>
              <a:rPr sz="2000" dirty="0">
                <a:latin typeface="Times New Roman"/>
                <a:cs typeface="Times New Roman"/>
              </a:rPr>
              <a:t>vardır.</a:t>
            </a:r>
            <a:r>
              <a:rPr sz="2000" spc="250" dirty="0">
                <a:latin typeface="Times New Roman"/>
                <a:cs typeface="Times New Roman"/>
              </a:rPr>
              <a:t> </a:t>
            </a:r>
            <a:r>
              <a:rPr sz="2000" dirty="0">
                <a:latin typeface="Times New Roman"/>
                <a:cs typeface="Times New Roman"/>
              </a:rPr>
              <a:t>Ilıman</a:t>
            </a:r>
            <a:r>
              <a:rPr sz="2000" spc="240" dirty="0">
                <a:latin typeface="Times New Roman"/>
                <a:cs typeface="Times New Roman"/>
              </a:rPr>
              <a:t> </a:t>
            </a:r>
            <a:r>
              <a:rPr sz="2000" dirty="0">
                <a:latin typeface="Times New Roman"/>
                <a:cs typeface="Times New Roman"/>
              </a:rPr>
              <a:t>iklime</a:t>
            </a:r>
            <a:r>
              <a:rPr sz="2000" spc="254" dirty="0">
                <a:latin typeface="Times New Roman"/>
                <a:cs typeface="Times New Roman"/>
              </a:rPr>
              <a:t> </a:t>
            </a:r>
            <a:r>
              <a:rPr sz="2000" dirty="0">
                <a:latin typeface="Times New Roman"/>
                <a:cs typeface="Times New Roman"/>
              </a:rPr>
              <a:t>sahip</a:t>
            </a:r>
            <a:r>
              <a:rPr sz="2000" spc="254" dirty="0">
                <a:latin typeface="Times New Roman"/>
                <a:cs typeface="Times New Roman"/>
              </a:rPr>
              <a:t> </a:t>
            </a:r>
            <a:r>
              <a:rPr sz="2000" dirty="0">
                <a:latin typeface="Times New Roman"/>
                <a:cs typeface="Times New Roman"/>
              </a:rPr>
              <a:t>bölgelerde</a:t>
            </a:r>
            <a:r>
              <a:rPr sz="2000" spc="265" dirty="0">
                <a:latin typeface="Times New Roman"/>
                <a:cs typeface="Times New Roman"/>
              </a:rPr>
              <a:t> </a:t>
            </a:r>
            <a:r>
              <a:rPr sz="2000" dirty="0">
                <a:latin typeface="Times New Roman"/>
                <a:cs typeface="Times New Roman"/>
              </a:rPr>
              <a:t>yetişmektedir.</a:t>
            </a:r>
            <a:r>
              <a:rPr sz="2000" spc="250" dirty="0">
                <a:latin typeface="Times New Roman"/>
                <a:cs typeface="Times New Roman"/>
              </a:rPr>
              <a:t> </a:t>
            </a:r>
            <a:r>
              <a:rPr sz="2000" dirty="0">
                <a:latin typeface="Times New Roman"/>
                <a:cs typeface="Times New Roman"/>
              </a:rPr>
              <a:t>Meyvelerin</a:t>
            </a:r>
            <a:r>
              <a:rPr sz="2000" spc="240" dirty="0">
                <a:latin typeface="Times New Roman"/>
                <a:cs typeface="Times New Roman"/>
              </a:rPr>
              <a:t> </a:t>
            </a:r>
            <a:r>
              <a:rPr sz="2000" dirty="0">
                <a:latin typeface="Times New Roman"/>
                <a:cs typeface="Times New Roman"/>
              </a:rPr>
              <a:t>tadı</a:t>
            </a:r>
            <a:r>
              <a:rPr sz="2000" spc="245" dirty="0">
                <a:latin typeface="Times New Roman"/>
                <a:cs typeface="Times New Roman"/>
              </a:rPr>
              <a:t> </a:t>
            </a:r>
            <a:r>
              <a:rPr sz="2000" dirty="0">
                <a:latin typeface="Times New Roman"/>
                <a:cs typeface="Times New Roman"/>
              </a:rPr>
              <a:t>genellikle</a:t>
            </a:r>
            <a:r>
              <a:rPr sz="2000" spc="254" dirty="0">
                <a:latin typeface="Times New Roman"/>
                <a:cs typeface="Times New Roman"/>
              </a:rPr>
              <a:t> </a:t>
            </a:r>
            <a:r>
              <a:rPr sz="2000" spc="-10" dirty="0">
                <a:latin typeface="Times New Roman"/>
                <a:cs typeface="Times New Roman"/>
              </a:rPr>
              <a:t>ekşidir. </a:t>
            </a:r>
            <a:r>
              <a:rPr sz="2000" dirty="0">
                <a:latin typeface="Times New Roman"/>
                <a:cs typeface="Times New Roman"/>
              </a:rPr>
              <a:t>Meyveler</a:t>
            </a:r>
            <a:r>
              <a:rPr sz="2000" spc="-10" dirty="0">
                <a:latin typeface="Times New Roman"/>
                <a:cs typeface="Times New Roman"/>
              </a:rPr>
              <a:t> </a:t>
            </a:r>
            <a:r>
              <a:rPr sz="2000" dirty="0">
                <a:latin typeface="Times New Roman"/>
                <a:cs typeface="Times New Roman"/>
              </a:rPr>
              <a:t>%3</a:t>
            </a:r>
            <a:r>
              <a:rPr sz="2000" spc="-75" dirty="0">
                <a:latin typeface="Times New Roman"/>
                <a:cs typeface="Times New Roman"/>
              </a:rPr>
              <a:t> </a:t>
            </a:r>
            <a:r>
              <a:rPr sz="2000" dirty="0">
                <a:latin typeface="Times New Roman"/>
                <a:cs typeface="Times New Roman"/>
              </a:rPr>
              <a:t>yağ</a:t>
            </a:r>
            <a:r>
              <a:rPr sz="2000" spc="-10" dirty="0">
                <a:latin typeface="Times New Roman"/>
                <a:cs typeface="Times New Roman"/>
              </a:rPr>
              <a:t> içerir.</a:t>
            </a:r>
            <a:r>
              <a:rPr sz="2000" spc="-80" dirty="0">
                <a:latin typeface="Times New Roman"/>
                <a:cs typeface="Times New Roman"/>
              </a:rPr>
              <a:t> </a:t>
            </a:r>
            <a:r>
              <a:rPr sz="2000" dirty="0">
                <a:latin typeface="Times New Roman"/>
                <a:cs typeface="Times New Roman"/>
              </a:rPr>
              <a:t>Özellikle</a:t>
            </a:r>
            <a:r>
              <a:rPr sz="2000" spc="-55" dirty="0">
                <a:latin typeface="Times New Roman"/>
                <a:cs typeface="Times New Roman"/>
              </a:rPr>
              <a:t> </a:t>
            </a:r>
            <a:r>
              <a:rPr sz="2000" dirty="0">
                <a:latin typeface="Times New Roman"/>
                <a:cs typeface="Times New Roman"/>
              </a:rPr>
              <a:t>C</a:t>
            </a:r>
            <a:r>
              <a:rPr sz="2000" spc="-55" dirty="0">
                <a:latin typeface="Times New Roman"/>
                <a:cs typeface="Times New Roman"/>
              </a:rPr>
              <a:t> </a:t>
            </a:r>
            <a:r>
              <a:rPr sz="2000" dirty="0">
                <a:latin typeface="Times New Roman"/>
                <a:cs typeface="Times New Roman"/>
              </a:rPr>
              <a:t>vitamini</a:t>
            </a:r>
            <a:r>
              <a:rPr sz="2000" spc="-25" dirty="0">
                <a:latin typeface="Times New Roman"/>
                <a:cs typeface="Times New Roman"/>
              </a:rPr>
              <a:t> </a:t>
            </a:r>
            <a:r>
              <a:rPr sz="2000" dirty="0">
                <a:latin typeface="Times New Roman"/>
                <a:cs typeface="Times New Roman"/>
              </a:rPr>
              <a:t>bakımından</a:t>
            </a:r>
            <a:r>
              <a:rPr sz="2000" spc="-5" dirty="0">
                <a:latin typeface="Times New Roman"/>
                <a:cs typeface="Times New Roman"/>
              </a:rPr>
              <a:t> </a:t>
            </a:r>
            <a:r>
              <a:rPr sz="2000" spc="-10" dirty="0">
                <a:latin typeface="Times New Roman"/>
                <a:cs typeface="Times New Roman"/>
              </a:rPr>
              <a:t>zengindir.</a:t>
            </a:r>
            <a:endParaRPr sz="2000">
              <a:latin typeface="Times New Roman"/>
              <a:cs typeface="Times New Roman"/>
            </a:endParaRPr>
          </a:p>
        </p:txBody>
      </p:sp>
      <p:pic>
        <p:nvPicPr>
          <p:cNvPr id="4" name="object 4"/>
          <p:cNvPicPr/>
          <p:nvPr/>
        </p:nvPicPr>
        <p:blipFill>
          <a:blip r:embed="rId2" cstate="print"/>
          <a:stretch>
            <a:fillRect/>
          </a:stretch>
        </p:blipFill>
        <p:spPr>
          <a:xfrm>
            <a:off x="1295400" y="4157471"/>
            <a:ext cx="2682240" cy="1978152"/>
          </a:xfrm>
          <a:prstGeom prst="rect">
            <a:avLst/>
          </a:prstGeom>
        </p:spPr>
      </p:pic>
      <p:pic>
        <p:nvPicPr>
          <p:cNvPr id="5" name="object 5"/>
          <p:cNvPicPr/>
          <p:nvPr/>
        </p:nvPicPr>
        <p:blipFill>
          <a:blip r:embed="rId3" cstate="print"/>
          <a:stretch>
            <a:fillRect/>
          </a:stretch>
        </p:blipFill>
        <p:spPr>
          <a:xfrm>
            <a:off x="4739640" y="4157471"/>
            <a:ext cx="2941319" cy="1978152"/>
          </a:xfrm>
          <a:prstGeom prst="rect">
            <a:avLst/>
          </a:prstGeom>
        </p:spPr>
      </p:pic>
      <p:pic>
        <p:nvPicPr>
          <p:cNvPr id="6" name="object 6"/>
          <p:cNvPicPr/>
          <p:nvPr/>
        </p:nvPicPr>
        <p:blipFill>
          <a:blip r:embed="rId4" cstate="print"/>
          <a:stretch>
            <a:fillRect/>
          </a:stretch>
        </p:blipFill>
        <p:spPr>
          <a:xfrm>
            <a:off x="8442959" y="4157471"/>
            <a:ext cx="2642616" cy="197815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84212" y="1592962"/>
            <a:ext cx="8534400" cy="1800942"/>
          </a:xfrm>
          <a:prstGeom prst="rect">
            <a:avLst/>
          </a:prstGeom>
        </p:spPr>
        <p:txBody>
          <a:bodyPr vert="horz" wrap="square" lIns="0" tIns="12700" rIns="0" bIns="0" rtlCol="0">
            <a:spAutoFit/>
          </a:bodyPr>
          <a:lstStyle/>
          <a:p>
            <a:pPr marL="12700" marR="5080" algn="just">
              <a:lnSpc>
                <a:spcPct val="150100"/>
              </a:lnSpc>
              <a:spcBef>
                <a:spcPts val="100"/>
              </a:spcBef>
            </a:pPr>
            <a:r>
              <a:rPr dirty="0">
                <a:solidFill>
                  <a:schemeClr val="tx1"/>
                </a:solidFill>
              </a:rPr>
              <a:t>Yılanyastığı</a:t>
            </a:r>
            <a:r>
              <a:rPr spc="190" dirty="0">
                <a:solidFill>
                  <a:schemeClr val="tx1"/>
                </a:solidFill>
              </a:rPr>
              <a:t>  </a:t>
            </a:r>
            <a:r>
              <a:rPr dirty="0">
                <a:solidFill>
                  <a:schemeClr val="tx1"/>
                </a:solidFill>
              </a:rPr>
              <a:t>bitkisi</a:t>
            </a:r>
            <a:r>
              <a:rPr spc="190" dirty="0">
                <a:solidFill>
                  <a:schemeClr val="tx1"/>
                </a:solidFill>
              </a:rPr>
              <a:t>  </a:t>
            </a:r>
            <a:r>
              <a:rPr dirty="0">
                <a:solidFill>
                  <a:schemeClr val="tx1"/>
                </a:solidFill>
              </a:rPr>
              <a:t>Alanya</a:t>
            </a:r>
            <a:r>
              <a:rPr spc="190" dirty="0">
                <a:solidFill>
                  <a:schemeClr val="tx1"/>
                </a:solidFill>
              </a:rPr>
              <a:t>  </a:t>
            </a:r>
            <a:r>
              <a:rPr dirty="0">
                <a:solidFill>
                  <a:schemeClr val="tx1"/>
                </a:solidFill>
              </a:rPr>
              <a:t>Kalesi</a:t>
            </a:r>
            <a:r>
              <a:rPr spc="190" dirty="0">
                <a:solidFill>
                  <a:schemeClr val="tx1"/>
                </a:solidFill>
              </a:rPr>
              <a:t>  </a:t>
            </a:r>
            <a:r>
              <a:rPr spc="-10" dirty="0">
                <a:solidFill>
                  <a:schemeClr val="tx1"/>
                </a:solidFill>
              </a:rPr>
              <a:t>çevresinde </a:t>
            </a:r>
            <a:r>
              <a:rPr dirty="0">
                <a:solidFill>
                  <a:schemeClr val="tx1"/>
                </a:solidFill>
              </a:rPr>
              <a:t>görülmektedir.</a:t>
            </a:r>
            <a:r>
              <a:rPr spc="345" dirty="0">
                <a:solidFill>
                  <a:schemeClr val="tx1"/>
                </a:solidFill>
              </a:rPr>
              <a:t> </a:t>
            </a:r>
            <a:r>
              <a:rPr dirty="0">
                <a:solidFill>
                  <a:schemeClr val="tx1"/>
                </a:solidFill>
              </a:rPr>
              <a:t>Nisan</a:t>
            </a:r>
            <a:r>
              <a:rPr spc="350" dirty="0">
                <a:solidFill>
                  <a:schemeClr val="tx1"/>
                </a:solidFill>
              </a:rPr>
              <a:t> </a:t>
            </a:r>
            <a:r>
              <a:rPr dirty="0">
                <a:solidFill>
                  <a:schemeClr val="tx1"/>
                </a:solidFill>
              </a:rPr>
              <a:t>ve</a:t>
            </a:r>
            <a:r>
              <a:rPr spc="360" dirty="0">
                <a:solidFill>
                  <a:schemeClr val="tx1"/>
                </a:solidFill>
              </a:rPr>
              <a:t> </a:t>
            </a:r>
            <a:r>
              <a:rPr dirty="0">
                <a:solidFill>
                  <a:schemeClr val="tx1"/>
                </a:solidFill>
              </a:rPr>
              <a:t>haziran</a:t>
            </a:r>
            <a:r>
              <a:rPr spc="355" dirty="0">
                <a:solidFill>
                  <a:schemeClr val="tx1"/>
                </a:solidFill>
              </a:rPr>
              <a:t> </a:t>
            </a:r>
            <a:r>
              <a:rPr dirty="0">
                <a:solidFill>
                  <a:schemeClr val="tx1"/>
                </a:solidFill>
              </a:rPr>
              <a:t>ayları</a:t>
            </a:r>
            <a:r>
              <a:rPr spc="355" dirty="0">
                <a:solidFill>
                  <a:schemeClr val="tx1"/>
                </a:solidFill>
              </a:rPr>
              <a:t> </a:t>
            </a:r>
            <a:r>
              <a:rPr spc="-10" dirty="0">
                <a:solidFill>
                  <a:schemeClr val="tx1"/>
                </a:solidFill>
              </a:rPr>
              <a:t>arasında </a:t>
            </a:r>
            <a:r>
              <a:rPr dirty="0">
                <a:solidFill>
                  <a:schemeClr val="tx1"/>
                </a:solidFill>
              </a:rPr>
              <a:t>çiçek</a:t>
            </a:r>
            <a:r>
              <a:rPr spc="40" dirty="0">
                <a:solidFill>
                  <a:schemeClr val="tx1"/>
                </a:solidFill>
              </a:rPr>
              <a:t>  </a:t>
            </a:r>
            <a:r>
              <a:rPr dirty="0">
                <a:solidFill>
                  <a:schemeClr val="tx1"/>
                </a:solidFill>
              </a:rPr>
              <a:t>açar.</a:t>
            </a:r>
            <a:r>
              <a:rPr spc="45" dirty="0">
                <a:solidFill>
                  <a:schemeClr val="tx1"/>
                </a:solidFill>
              </a:rPr>
              <a:t>  </a:t>
            </a:r>
            <a:r>
              <a:rPr dirty="0">
                <a:solidFill>
                  <a:schemeClr val="tx1"/>
                </a:solidFill>
              </a:rPr>
              <a:t>Zehirli</a:t>
            </a:r>
            <a:r>
              <a:rPr spc="40" dirty="0">
                <a:solidFill>
                  <a:schemeClr val="tx1"/>
                </a:solidFill>
              </a:rPr>
              <a:t>  </a:t>
            </a:r>
            <a:r>
              <a:rPr dirty="0">
                <a:solidFill>
                  <a:schemeClr val="tx1"/>
                </a:solidFill>
              </a:rPr>
              <a:t>bir</a:t>
            </a:r>
            <a:r>
              <a:rPr spc="35" dirty="0">
                <a:solidFill>
                  <a:schemeClr val="tx1"/>
                </a:solidFill>
              </a:rPr>
              <a:t>  </a:t>
            </a:r>
            <a:r>
              <a:rPr dirty="0">
                <a:solidFill>
                  <a:schemeClr val="tx1"/>
                </a:solidFill>
              </a:rPr>
              <a:t>bitkidir.</a:t>
            </a:r>
            <a:r>
              <a:rPr spc="40" dirty="0">
                <a:solidFill>
                  <a:schemeClr val="tx1"/>
                </a:solidFill>
              </a:rPr>
              <a:t>  </a:t>
            </a:r>
            <a:r>
              <a:rPr dirty="0">
                <a:solidFill>
                  <a:schemeClr val="tx1"/>
                </a:solidFill>
              </a:rPr>
              <a:t>Çiğ</a:t>
            </a:r>
            <a:r>
              <a:rPr spc="45" dirty="0">
                <a:solidFill>
                  <a:schemeClr val="tx1"/>
                </a:solidFill>
              </a:rPr>
              <a:t>  </a:t>
            </a:r>
            <a:r>
              <a:rPr spc="-10" dirty="0">
                <a:solidFill>
                  <a:schemeClr val="tx1"/>
                </a:solidFill>
              </a:rPr>
              <a:t>yaprakları </a:t>
            </a:r>
            <a:r>
              <a:rPr dirty="0">
                <a:solidFill>
                  <a:schemeClr val="tx1"/>
                </a:solidFill>
              </a:rPr>
              <a:t>dilde</a:t>
            </a:r>
            <a:r>
              <a:rPr spc="-45" dirty="0">
                <a:solidFill>
                  <a:schemeClr val="tx1"/>
                </a:solidFill>
              </a:rPr>
              <a:t> </a:t>
            </a:r>
            <a:r>
              <a:rPr dirty="0">
                <a:solidFill>
                  <a:schemeClr val="tx1"/>
                </a:solidFill>
              </a:rPr>
              <a:t>rahatsızlığa</a:t>
            </a:r>
            <a:r>
              <a:rPr spc="-40" dirty="0">
                <a:solidFill>
                  <a:schemeClr val="tx1"/>
                </a:solidFill>
              </a:rPr>
              <a:t> </a:t>
            </a:r>
            <a:r>
              <a:rPr dirty="0">
                <a:solidFill>
                  <a:schemeClr val="tx1"/>
                </a:solidFill>
              </a:rPr>
              <a:t>neden</a:t>
            </a:r>
            <a:r>
              <a:rPr spc="-20" dirty="0">
                <a:solidFill>
                  <a:schemeClr val="tx1"/>
                </a:solidFill>
              </a:rPr>
              <a:t> </a:t>
            </a:r>
            <a:r>
              <a:rPr dirty="0">
                <a:solidFill>
                  <a:schemeClr val="tx1"/>
                </a:solidFill>
              </a:rPr>
              <a:t>olur.</a:t>
            </a:r>
            <a:r>
              <a:rPr spc="-40" dirty="0">
                <a:solidFill>
                  <a:schemeClr val="tx1"/>
                </a:solidFill>
              </a:rPr>
              <a:t> </a:t>
            </a:r>
            <a:r>
              <a:rPr spc="-25" dirty="0">
                <a:solidFill>
                  <a:schemeClr val="tx1"/>
                </a:solidFill>
              </a:rPr>
              <a:t>Yumrusu</a:t>
            </a:r>
            <a:r>
              <a:rPr spc="-40" dirty="0">
                <a:solidFill>
                  <a:schemeClr val="tx1"/>
                </a:solidFill>
              </a:rPr>
              <a:t> </a:t>
            </a:r>
            <a:r>
              <a:rPr spc="-10" dirty="0">
                <a:solidFill>
                  <a:schemeClr val="tx1"/>
                </a:solidFill>
              </a:rPr>
              <a:t>pişirilerek </a:t>
            </a:r>
            <a:r>
              <a:rPr dirty="0">
                <a:solidFill>
                  <a:schemeClr val="tx1"/>
                </a:solidFill>
              </a:rPr>
              <a:t>tüketilebilir.</a:t>
            </a:r>
            <a:r>
              <a:rPr spc="409" dirty="0">
                <a:solidFill>
                  <a:schemeClr val="tx1"/>
                </a:solidFill>
              </a:rPr>
              <a:t>   </a:t>
            </a:r>
            <a:r>
              <a:rPr dirty="0" err="1">
                <a:solidFill>
                  <a:schemeClr val="tx1"/>
                </a:solidFill>
              </a:rPr>
              <a:t>Köklerin</a:t>
            </a:r>
            <a:r>
              <a:rPr lang="tr-TR" spc="420" dirty="0">
                <a:solidFill>
                  <a:schemeClr val="tx1"/>
                </a:solidFill>
              </a:rPr>
              <a:t> </a:t>
            </a:r>
            <a:r>
              <a:rPr dirty="0" err="1">
                <a:solidFill>
                  <a:schemeClr val="tx1"/>
                </a:solidFill>
              </a:rPr>
              <a:t>yüzde</a:t>
            </a:r>
            <a:r>
              <a:rPr lang="tr-TR" spc="425" dirty="0">
                <a:solidFill>
                  <a:schemeClr val="tx1"/>
                </a:solidFill>
              </a:rPr>
              <a:t> </a:t>
            </a:r>
            <a:r>
              <a:rPr dirty="0" err="1">
                <a:solidFill>
                  <a:schemeClr val="tx1"/>
                </a:solidFill>
              </a:rPr>
              <a:t>yirmi</a:t>
            </a:r>
            <a:r>
              <a:rPr lang="tr-TR" spc="415" dirty="0">
                <a:solidFill>
                  <a:schemeClr val="tx1"/>
                </a:solidFill>
              </a:rPr>
              <a:t> </a:t>
            </a:r>
            <a:r>
              <a:rPr spc="-20" dirty="0" err="1">
                <a:solidFill>
                  <a:schemeClr val="tx1"/>
                </a:solidFill>
              </a:rPr>
              <a:t>beşi</a:t>
            </a:r>
            <a:r>
              <a:rPr spc="-20" dirty="0">
                <a:solidFill>
                  <a:schemeClr val="tx1"/>
                </a:solidFill>
              </a:rPr>
              <a:t> </a:t>
            </a:r>
            <a:r>
              <a:rPr spc="-10" dirty="0">
                <a:solidFill>
                  <a:schemeClr val="tx1"/>
                </a:solidFill>
              </a:rPr>
              <a:t>nişastadır.</a:t>
            </a:r>
          </a:p>
        </p:txBody>
      </p:sp>
      <p:pic>
        <p:nvPicPr>
          <p:cNvPr id="3" name="object 3"/>
          <p:cNvPicPr/>
          <p:nvPr/>
        </p:nvPicPr>
        <p:blipFill>
          <a:blip r:embed="rId2" cstate="print"/>
          <a:stretch>
            <a:fillRect/>
          </a:stretch>
        </p:blipFill>
        <p:spPr>
          <a:xfrm>
            <a:off x="1443966" y="3938015"/>
            <a:ext cx="2508504" cy="2432304"/>
          </a:xfrm>
          <a:prstGeom prst="rect">
            <a:avLst/>
          </a:prstGeom>
        </p:spPr>
      </p:pic>
      <p:pic>
        <p:nvPicPr>
          <p:cNvPr id="4" name="object 4"/>
          <p:cNvPicPr/>
          <p:nvPr/>
        </p:nvPicPr>
        <p:blipFill>
          <a:blip r:embed="rId3" cstate="print"/>
          <a:stretch>
            <a:fillRect/>
          </a:stretch>
        </p:blipFill>
        <p:spPr>
          <a:xfrm>
            <a:off x="6914388" y="3938014"/>
            <a:ext cx="2508504" cy="2234185"/>
          </a:xfrm>
          <a:prstGeom prst="rect">
            <a:avLst/>
          </a:prstGeom>
        </p:spPr>
      </p:pic>
      <p:sp>
        <p:nvSpPr>
          <p:cNvPr id="5" name="object 5"/>
          <p:cNvSpPr txBox="1">
            <a:spLocks noGrp="1"/>
          </p:cNvSpPr>
          <p:nvPr>
            <p:ph type="title"/>
          </p:nvPr>
        </p:nvSpPr>
        <p:spPr>
          <a:xfrm>
            <a:off x="0" y="109255"/>
            <a:ext cx="8534400" cy="1288557"/>
          </a:xfrm>
          <a:prstGeom prst="rect">
            <a:avLst/>
          </a:prstGeom>
        </p:spPr>
        <p:txBody>
          <a:bodyPr vert="horz" wrap="square" lIns="0" tIns="727455" rIns="0" bIns="0" rtlCol="0">
            <a:spAutoFit/>
          </a:bodyPr>
          <a:lstStyle/>
          <a:p>
            <a:pPr marL="514984">
              <a:lnSpc>
                <a:spcPct val="100000"/>
              </a:lnSpc>
              <a:spcBef>
                <a:spcPts val="95"/>
              </a:spcBef>
            </a:pPr>
            <a:r>
              <a:rPr spc="-30" dirty="0">
                <a:latin typeface="Calibri Light" panose="020F0302020204030204" pitchFamily="34" charset="0"/>
                <a:ea typeface="Calibri Light" panose="020F0302020204030204" pitchFamily="34" charset="0"/>
                <a:cs typeface="Calibri Light" panose="020F0302020204030204" pitchFamily="34" charset="0"/>
              </a:rPr>
              <a:t>YILANYASTIĞI</a:t>
            </a:r>
            <a:r>
              <a:rPr spc="-80" dirty="0">
                <a:latin typeface="Calibri Light" panose="020F0302020204030204" pitchFamily="34" charset="0"/>
                <a:ea typeface="Calibri Light" panose="020F0302020204030204" pitchFamily="34" charset="0"/>
                <a:cs typeface="Calibri Light" panose="020F0302020204030204" pitchFamily="34" charset="0"/>
              </a:rPr>
              <a:t> </a:t>
            </a:r>
            <a:r>
              <a:rPr dirty="0">
                <a:latin typeface="Calibri Light" panose="020F0302020204030204" pitchFamily="34" charset="0"/>
                <a:ea typeface="Calibri Light" panose="020F0302020204030204" pitchFamily="34" charset="0"/>
                <a:cs typeface="Calibri Light" panose="020F0302020204030204" pitchFamily="34" charset="0"/>
              </a:rPr>
              <a:t>(</a:t>
            </a:r>
            <a:r>
              <a:rPr i="1" dirty="0">
                <a:latin typeface="Calibri Light" panose="020F0302020204030204" pitchFamily="34" charset="0"/>
                <a:ea typeface="Calibri Light" panose="020F0302020204030204" pitchFamily="34" charset="0"/>
                <a:cs typeface="Calibri Light" panose="020F0302020204030204" pitchFamily="34" charset="0"/>
              </a:rPr>
              <a:t>Arum</a:t>
            </a:r>
            <a:r>
              <a:rPr i="1" spc="-130" dirty="0">
                <a:latin typeface="Calibri Light" panose="020F0302020204030204" pitchFamily="34" charset="0"/>
                <a:ea typeface="Calibri Light" panose="020F0302020204030204" pitchFamily="34" charset="0"/>
                <a:cs typeface="Calibri Light" panose="020F0302020204030204" pitchFamily="34" charset="0"/>
              </a:rPr>
              <a:t> </a:t>
            </a:r>
            <a:r>
              <a:rPr i="1" spc="-10" dirty="0">
                <a:latin typeface="Calibri Light" panose="020F0302020204030204" pitchFamily="34" charset="0"/>
                <a:ea typeface="Calibri Light" panose="020F0302020204030204" pitchFamily="34" charset="0"/>
                <a:cs typeface="Calibri Light" panose="020F0302020204030204" pitchFamily="34" charset="0"/>
              </a:rPr>
              <a:t>maculatum</a:t>
            </a:r>
            <a:r>
              <a:rPr spc="-10" dirty="0">
                <a:latin typeface="Calibri Light" panose="020F0302020204030204" pitchFamily="34" charset="0"/>
                <a:ea typeface="Calibri Light" panose="020F0302020204030204" pitchFamily="34" charset="0"/>
                <a:cs typeface="Calibri Light" panose="020F0302020204030204" pitchFamily="34"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508" y="2622880"/>
            <a:ext cx="6958965" cy="1299210"/>
          </a:xfrm>
          <a:prstGeom prst="rect">
            <a:avLst/>
          </a:prstGeom>
        </p:spPr>
        <p:txBody>
          <a:bodyPr vert="horz" wrap="square" lIns="0" tIns="86995" rIns="0" bIns="0" rtlCol="0">
            <a:spAutoFit/>
          </a:bodyPr>
          <a:lstStyle/>
          <a:p>
            <a:pPr marL="2555240" marR="5080" indent="-2543175">
              <a:lnSpc>
                <a:spcPts val="4760"/>
              </a:lnSpc>
              <a:spcBef>
                <a:spcPts val="685"/>
              </a:spcBef>
            </a:pPr>
            <a:r>
              <a:rPr sz="4400" b="0" spc="-55" dirty="0">
                <a:latin typeface="Calibri Light"/>
                <a:cs typeface="Calibri Light"/>
              </a:rPr>
              <a:t>BÖLGEMİZDE</a:t>
            </a:r>
            <a:r>
              <a:rPr sz="4400" b="0" spc="-140" dirty="0">
                <a:latin typeface="Calibri Light"/>
                <a:cs typeface="Calibri Light"/>
              </a:rPr>
              <a:t> </a:t>
            </a:r>
            <a:r>
              <a:rPr sz="4400" b="0" spc="-170" dirty="0">
                <a:latin typeface="Calibri Light"/>
                <a:cs typeface="Calibri Light"/>
              </a:rPr>
              <a:t>YAŞAYAN</a:t>
            </a:r>
            <a:r>
              <a:rPr sz="4400" b="0" spc="-90" dirty="0">
                <a:latin typeface="Calibri Light"/>
                <a:cs typeface="Calibri Light"/>
              </a:rPr>
              <a:t> </a:t>
            </a:r>
            <a:r>
              <a:rPr sz="4400" b="0" spc="-80" dirty="0">
                <a:latin typeface="Calibri Light"/>
                <a:cs typeface="Calibri Light"/>
              </a:rPr>
              <a:t>HAYVAN </a:t>
            </a:r>
            <a:r>
              <a:rPr sz="4400" b="0" spc="-10" dirty="0">
                <a:latin typeface="Calibri Light"/>
                <a:cs typeface="Calibri Light"/>
              </a:rPr>
              <a:t>TÜRLERİ</a:t>
            </a:r>
            <a:endParaRPr sz="4400">
              <a:latin typeface="Calibri Light"/>
              <a:cs typeface="Calibri Light"/>
            </a:endParaRPr>
          </a:p>
        </p:txBody>
      </p:sp>
      <p:pic>
        <p:nvPicPr>
          <p:cNvPr id="3" name="object 3"/>
          <p:cNvPicPr/>
          <p:nvPr/>
        </p:nvPicPr>
        <p:blipFill>
          <a:blip r:embed="rId2" cstate="print"/>
          <a:stretch>
            <a:fillRect/>
          </a:stretch>
        </p:blipFill>
        <p:spPr>
          <a:xfrm>
            <a:off x="128015" y="0"/>
            <a:ext cx="5894832" cy="3255264"/>
          </a:xfrm>
          <a:prstGeom prst="rect">
            <a:avLst/>
          </a:prstGeom>
        </p:spPr>
      </p:pic>
      <p:pic>
        <p:nvPicPr>
          <p:cNvPr id="4" name="object 4"/>
          <p:cNvPicPr/>
          <p:nvPr/>
        </p:nvPicPr>
        <p:blipFill>
          <a:blip r:embed="rId3" cstate="print"/>
          <a:stretch>
            <a:fillRect/>
          </a:stretch>
        </p:blipFill>
        <p:spPr>
          <a:xfrm>
            <a:off x="8315832" y="3255505"/>
            <a:ext cx="3603040" cy="3368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E0B134-BDA7-B691-7E22-3F352F9D6855}"/>
              </a:ext>
            </a:extLst>
          </p:cNvPr>
          <p:cNvSpPr>
            <a:spLocks noGrp="1"/>
          </p:cNvSpPr>
          <p:nvPr>
            <p:ph idx="1"/>
          </p:nvPr>
        </p:nvSpPr>
        <p:spPr>
          <a:xfrm>
            <a:off x="684212" y="1029929"/>
            <a:ext cx="3523994" cy="3615267"/>
          </a:xfrm>
        </p:spPr>
        <p:txBody>
          <a:bodyPr/>
          <a:lstStyle/>
          <a:p>
            <a:pPr marL="0" indent="0">
              <a:buNone/>
            </a:pPr>
            <a:r>
              <a:rPr lang="tr-TR" dirty="0">
                <a:solidFill>
                  <a:schemeClr val="tx1"/>
                </a:solidFill>
                <a:latin typeface="Calibri" panose="020F0502020204030204" pitchFamily="34" charset="0"/>
                <a:ea typeface="Calibri" panose="020F0502020204030204" pitchFamily="34" charset="0"/>
                <a:cs typeface="Calibri" panose="020F0502020204030204" pitchFamily="34" charset="0"/>
              </a:rPr>
              <a:t>VİZYON :</a:t>
            </a:r>
          </a:p>
          <a:p>
            <a:pPr marL="0" indent="0" algn="ctr">
              <a:lnSpc>
                <a:spcPts val="2595"/>
              </a:lnSpc>
              <a:spcBef>
                <a:spcPts val="100"/>
              </a:spcBef>
              <a:buNone/>
            </a:pPr>
            <a:r>
              <a:rPr lang="tr-TR" dirty="0">
                <a:solidFill>
                  <a:schemeClr val="tx1"/>
                </a:solidFill>
                <a:latin typeface="Calibri"/>
                <a:cs typeface="Calibri"/>
              </a:rPr>
              <a:t> İnsan</a:t>
            </a:r>
            <a:r>
              <a:rPr lang="tr-TR" spc="-40" dirty="0">
                <a:solidFill>
                  <a:schemeClr val="tx1"/>
                </a:solidFill>
                <a:latin typeface="Calibri"/>
                <a:cs typeface="Calibri"/>
              </a:rPr>
              <a:t> </a:t>
            </a:r>
            <a:r>
              <a:rPr lang="tr-TR" dirty="0">
                <a:solidFill>
                  <a:schemeClr val="tx1"/>
                </a:solidFill>
                <a:latin typeface="Calibri"/>
                <a:cs typeface="Calibri"/>
              </a:rPr>
              <a:t>ve</a:t>
            </a:r>
            <a:r>
              <a:rPr lang="tr-TR" spc="-50" dirty="0">
                <a:solidFill>
                  <a:schemeClr val="tx1"/>
                </a:solidFill>
                <a:latin typeface="Calibri"/>
                <a:cs typeface="Calibri"/>
              </a:rPr>
              <a:t> </a:t>
            </a:r>
            <a:r>
              <a:rPr lang="tr-TR" dirty="0">
                <a:solidFill>
                  <a:schemeClr val="tx1"/>
                </a:solidFill>
                <a:latin typeface="Calibri"/>
                <a:cs typeface="Calibri"/>
              </a:rPr>
              <a:t>insan</a:t>
            </a:r>
            <a:r>
              <a:rPr lang="tr-TR" spc="-45" dirty="0">
                <a:solidFill>
                  <a:schemeClr val="tx1"/>
                </a:solidFill>
                <a:latin typeface="Calibri"/>
                <a:cs typeface="Calibri"/>
              </a:rPr>
              <a:t> </a:t>
            </a:r>
            <a:r>
              <a:rPr lang="tr-TR" dirty="0">
                <a:solidFill>
                  <a:schemeClr val="tx1"/>
                </a:solidFill>
                <a:latin typeface="Calibri"/>
                <a:cs typeface="Calibri"/>
              </a:rPr>
              <a:t>hakları</a:t>
            </a:r>
            <a:r>
              <a:rPr lang="tr-TR" spc="-50" dirty="0">
                <a:solidFill>
                  <a:schemeClr val="tx1"/>
                </a:solidFill>
                <a:latin typeface="Calibri"/>
                <a:cs typeface="Calibri"/>
              </a:rPr>
              <a:t> </a:t>
            </a:r>
            <a:r>
              <a:rPr lang="tr-TR" dirty="0">
                <a:solidFill>
                  <a:schemeClr val="tx1"/>
                </a:solidFill>
                <a:latin typeface="Calibri"/>
                <a:cs typeface="Calibri"/>
              </a:rPr>
              <a:t>düşüncesi</a:t>
            </a:r>
            <a:r>
              <a:rPr lang="tr-TR" spc="-75" dirty="0">
                <a:solidFill>
                  <a:schemeClr val="tx1"/>
                </a:solidFill>
                <a:latin typeface="Calibri"/>
                <a:cs typeface="Calibri"/>
              </a:rPr>
              <a:t> </a:t>
            </a:r>
            <a:r>
              <a:rPr lang="tr-TR" spc="-25" dirty="0">
                <a:solidFill>
                  <a:schemeClr val="tx1"/>
                </a:solidFill>
                <a:latin typeface="Calibri"/>
                <a:cs typeface="Calibri"/>
              </a:rPr>
              <a:t>ile</a:t>
            </a:r>
            <a:r>
              <a:rPr lang="tr-TR" dirty="0">
                <a:solidFill>
                  <a:schemeClr val="tx1"/>
                </a:solidFill>
                <a:latin typeface="Calibri"/>
                <a:cs typeface="Calibri"/>
              </a:rPr>
              <a:t> </a:t>
            </a:r>
            <a:r>
              <a:rPr lang="tr-TR" spc="-10" dirty="0">
                <a:solidFill>
                  <a:schemeClr val="tx1"/>
                </a:solidFill>
                <a:latin typeface="Calibri"/>
                <a:cs typeface="Calibri"/>
              </a:rPr>
              <a:t>çevreye</a:t>
            </a:r>
            <a:r>
              <a:rPr lang="tr-TR" spc="-75" dirty="0">
                <a:solidFill>
                  <a:schemeClr val="tx1"/>
                </a:solidFill>
                <a:latin typeface="Calibri"/>
                <a:cs typeface="Calibri"/>
              </a:rPr>
              <a:t> </a:t>
            </a:r>
            <a:r>
              <a:rPr lang="tr-TR" dirty="0">
                <a:solidFill>
                  <a:schemeClr val="tx1"/>
                </a:solidFill>
                <a:latin typeface="Calibri"/>
                <a:cs typeface="Calibri"/>
              </a:rPr>
              <a:t>duyarlı</a:t>
            </a:r>
            <a:r>
              <a:rPr lang="tr-TR" spc="-55" dirty="0">
                <a:solidFill>
                  <a:schemeClr val="tx1"/>
                </a:solidFill>
                <a:latin typeface="Calibri"/>
                <a:cs typeface="Calibri"/>
              </a:rPr>
              <a:t> </a:t>
            </a:r>
            <a:r>
              <a:rPr lang="tr-TR" dirty="0">
                <a:solidFill>
                  <a:schemeClr val="tx1"/>
                </a:solidFill>
                <a:latin typeface="Calibri"/>
                <a:cs typeface="Calibri"/>
              </a:rPr>
              <a:t>misafir</a:t>
            </a:r>
            <a:r>
              <a:rPr lang="tr-TR" spc="-95" dirty="0">
                <a:solidFill>
                  <a:schemeClr val="tx1"/>
                </a:solidFill>
                <a:latin typeface="Calibri"/>
                <a:cs typeface="Calibri"/>
              </a:rPr>
              <a:t> </a:t>
            </a:r>
            <a:r>
              <a:rPr lang="tr-TR" dirty="0">
                <a:solidFill>
                  <a:schemeClr val="tx1"/>
                </a:solidFill>
                <a:latin typeface="Calibri"/>
                <a:cs typeface="Calibri"/>
              </a:rPr>
              <a:t>ve</a:t>
            </a:r>
            <a:r>
              <a:rPr lang="tr-TR" spc="-55" dirty="0">
                <a:solidFill>
                  <a:schemeClr val="tx1"/>
                </a:solidFill>
                <a:latin typeface="Calibri"/>
                <a:cs typeface="Calibri"/>
              </a:rPr>
              <a:t> </a:t>
            </a:r>
            <a:r>
              <a:rPr lang="tr-TR" spc="-10" dirty="0">
                <a:solidFill>
                  <a:schemeClr val="tx1"/>
                </a:solidFill>
                <a:latin typeface="Calibri"/>
                <a:cs typeface="Calibri"/>
              </a:rPr>
              <a:t>çalışan memnuniyetini</a:t>
            </a:r>
            <a:r>
              <a:rPr lang="tr-TR" spc="-80" dirty="0">
                <a:solidFill>
                  <a:schemeClr val="tx1"/>
                </a:solidFill>
                <a:latin typeface="Calibri"/>
                <a:cs typeface="Calibri"/>
              </a:rPr>
              <a:t> </a:t>
            </a:r>
            <a:r>
              <a:rPr lang="tr-TR" dirty="0">
                <a:solidFill>
                  <a:schemeClr val="tx1"/>
                </a:solidFill>
                <a:latin typeface="Calibri"/>
                <a:cs typeface="Calibri"/>
              </a:rPr>
              <a:t>en</a:t>
            </a:r>
            <a:r>
              <a:rPr lang="tr-TR" spc="-20" dirty="0">
                <a:solidFill>
                  <a:schemeClr val="tx1"/>
                </a:solidFill>
                <a:latin typeface="Calibri"/>
                <a:cs typeface="Calibri"/>
              </a:rPr>
              <a:t> </a:t>
            </a:r>
            <a:r>
              <a:rPr lang="tr-TR" dirty="0">
                <a:solidFill>
                  <a:schemeClr val="tx1"/>
                </a:solidFill>
                <a:latin typeface="Calibri"/>
                <a:cs typeface="Calibri"/>
              </a:rPr>
              <a:t>üst</a:t>
            </a:r>
            <a:r>
              <a:rPr lang="tr-TR" spc="-45" dirty="0">
                <a:solidFill>
                  <a:schemeClr val="tx1"/>
                </a:solidFill>
                <a:latin typeface="Calibri"/>
                <a:cs typeface="Calibri"/>
              </a:rPr>
              <a:t> </a:t>
            </a:r>
            <a:r>
              <a:rPr lang="tr-TR" spc="-10" dirty="0">
                <a:solidFill>
                  <a:schemeClr val="tx1"/>
                </a:solidFill>
                <a:latin typeface="Calibri"/>
                <a:cs typeface="Calibri"/>
              </a:rPr>
              <a:t>seviyede</a:t>
            </a:r>
            <a:r>
              <a:rPr lang="tr-TR" spc="-30" dirty="0">
                <a:solidFill>
                  <a:schemeClr val="tx1"/>
                </a:solidFill>
                <a:latin typeface="Calibri"/>
                <a:cs typeface="Calibri"/>
              </a:rPr>
              <a:t> </a:t>
            </a:r>
            <a:r>
              <a:rPr lang="tr-TR" spc="-10" dirty="0">
                <a:solidFill>
                  <a:schemeClr val="tx1"/>
                </a:solidFill>
                <a:latin typeface="Calibri"/>
                <a:cs typeface="Calibri"/>
              </a:rPr>
              <a:t>tutarak </a:t>
            </a:r>
            <a:r>
              <a:rPr lang="tr-TR" dirty="0">
                <a:solidFill>
                  <a:schemeClr val="tx1"/>
                </a:solidFill>
                <a:latin typeface="Calibri"/>
                <a:cs typeface="Calibri"/>
              </a:rPr>
              <a:t>siz</a:t>
            </a:r>
            <a:r>
              <a:rPr lang="tr-TR" spc="-45" dirty="0">
                <a:solidFill>
                  <a:schemeClr val="tx1"/>
                </a:solidFill>
                <a:latin typeface="Calibri"/>
                <a:cs typeface="Calibri"/>
              </a:rPr>
              <a:t> </a:t>
            </a:r>
            <a:r>
              <a:rPr lang="tr-TR" dirty="0">
                <a:solidFill>
                  <a:schemeClr val="tx1"/>
                </a:solidFill>
                <a:latin typeface="Calibri"/>
                <a:cs typeface="Calibri"/>
              </a:rPr>
              <a:t>değerli</a:t>
            </a:r>
            <a:r>
              <a:rPr lang="tr-TR" spc="-45" dirty="0">
                <a:solidFill>
                  <a:schemeClr val="tx1"/>
                </a:solidFill>
                <a:latin typeface="Calibri"/>
                <a:cs typeface="Calibri"/>
              </a:rPr>
              <a:t> </a:t>
            </a:r>
            <a:r>
              <a:rPr lang="tr-TR" spc="-10" dirty="0">
                <a:solidFill>
                  <a:schemeClr val="tx1"/>
                </a:solidFill>
                <a:latin typeface="Calibri"/>
                <a:cs typeface="Calibri"/>
              </a:rPr>
              <a:t>misafirlerimize</a:t>
            </a:r>
            <a:r>
              <a:rPr lang="tr-TR" spc="-90" dirty="0">
                <a:solidFill>
                  <a:schemeClr val="tx1"/>
                </a:solidFill>
                <a:latin typeface="Calibri"/>
                <a:cs typeface="Calibri"/>
              </a:rPr>
              <a:t> </a:t>
            </a:r>
            <a:r>
              <a:rPr lang="tr-TR" dirty="0">
                <a:solidFill>
                  <a:schemeClr val="tx1"/>
                </a:solidFill>
                <a:latin typeface="Calibri"/>
                <a:cs typeface="Calibri"/>
              </a:rPr>
              <a:t>kaliteli</a:t>
            </a:r>
            <a:r>
              <a:rPr lang="tr-TR" spc="-40" dirty="0">
                <a:solidFill>
                  <a:schemeClr val="tx1"/>
                </a:solidFill>
                <a:latin typeface="Calibri"/>
                <a:cs typeface="Calibri"/>
              </a:rPr>
              <a:t> </a:t>
            </a:r>
            <a:r>
              <a:rPr lang="tr-TR" spc="-25" dirty="0">
                <a:solidFill>
                  <a:schemeClr val="tx1"/>
                </a:solidFill>
                <a:latin typeface="Calibri"/>
                <a:cs typeface="Calibri"/>
              </a:rPr>
              <a:t>ve </a:t>
            </a:r>
            <a:r>
              <a:rPr lang="tr-TR" dirty="0">
                <a:solidFill>
                  <a:schemeClr val="tx1"/>
                </a:solidFill>
                <a:latin typeface="Calibri"/>
                <a:cs typeface="Calibri"/>
              </a:rPr>
              <a:t>güvenli</a:t>
            </a:r>
            <a:r>
              <a:rPr lang="tr-TR" spc="-85" dirty="0">
                <a:solidFill>
                  <a:schemeClr val="tx1"/>
                </a:solidFill>
                <a:latin typeface="Calibri"/>
                <a:cs typeface="Calibri"/>
              </a:rPr>
              <a:t> </a:t>
            </a:r>
            <a:r>
              <a:rPr lang="tr-TR" dirty="0">
                <a:solidFill>
                  <a:schemeClr val="tx1"/>
                </a:solidFill>
                <a:latin typeface="Calibri"/>
                <a:cs typeface="Calibri"/>
              </a:rPr>
              <a:t>hizmet</a:t>
            </a:r>
            <a:r>
              <a:rPr lang="tr-TR" spc="-90" dirty="0">
                <a:solidFill>
                  <a:schemeClr val="tx1"/>
                </a:solidFill>
                <a:latin typeface="Calibri"/>
                <a:cs typeface="Calibri"/>
              </a:rPr>
              <a:t> </a:t>
            </a:r>
            <a:r>
              <a:rPr lang="tr-TR" spc="-10" dirty="0">
                <a:solidFill>
                  <a:schemeClr val="tx1"/>
                </a:solidFill>
                <a:latin typeface="Calibri"/>
                <a:cs typeface="Calibri"/>
              </a:rPr>
              <a:t>sunmak.</a:t>
            </a:r>
            <a:endParaRPr lang="tr-TR" dirty="0">
              <a:solidFill>
                <a:schemeClr val="tx1"/>
              </a:solidFill>
              <a:latin typeface="Calibri"/>
              <a:cs typeface="Calibri"/>
            </a:endParaRPr>
          </a:p>
          <a:p>
            <a:pPr marL="0" indent="0">
              <a:buNone/>
            </a:pPr>
            <a:endParaRPr lang="tr-TR" dirty="0"/>
          </a:p>
          <a:p>
            <a:pPr marL="0" indent="0">
              <a:buNone/>
            </a:pPr>
            <a:endParaRPr lang="tr-TR" dirty="0"/>
          </a:p>
        </p:txBody>
      </p:sp>
      <p:sp>
        <p:nvSpPr>
          <p:cNvPr id="5" name="Metin kutusu 4">
            <a:extLst>
              <a:ext uri="{FF2B5EF4-FFF2-40B4-BE49-F238E27FC236}">
                <a16:creationId xmlns:a16="http://schemas.microsoft.com/office/drawing/2014/main" id="{9D403893-FFB9-1B03-A926-8BB3988A58EE}"/>
              </a:ext>
            </a:extLst>
          </p:cNvPr>
          <p:cNvSpPr txBox="1"/>
          <p:nvPr/>
        </p:nvSpPr>
        <p:spPr>
          <a:xfrm>
            <a:off x="6781799" y="1029929"/>
            <a:ext cx="4505633" cy="3009542"/>
          </a:xfrm>
          <a:prstGeom prst="rect">
            <a:avLst/>
          </a:prstGeom>
          <a:noFill/>
        </p:spPr>
        <p:txBody>
          <a:bodyPr wrap="square">
            <a:spAutoFit/>
          </a:bodyPr>
          <a:lstStyle/>
          <a:p>
            <a:r>
              <a:rPr lang="tr-TR" sz="2000" dirty="0">
                <a:latin typeface="Calibri" panose="020F0502020204030204" pitchFamily="34" charset="0"/>
                <a:ea typeface="Calibri" panose="020F0502020204030204" pitchFamily="34" charset="0"/>
                <a:cs typeface="Calibri" panose="020F0502020204030204" pitchFamily="34" charset="0"/>
              </a:rPr>
              <a:t>MİSYON :</a:t>
            </a:r>
          </a:p>
          <a:p>
            <a:pPr marL="12700" marR="5080" indent="332105" algn="ctr">
              <a:lnSpc>
                <a:spcPct val="80000"/>
              </a:lnSpc>
              <a:spcBef>
                <a:spcPts val="1105"/>
              </a:spcBef>
            </a:pPr>
            <a:r>
              <a:rPr lang="tr-TR" sz="2000" dirty="0">
                <a:latin typeface="Calibri" panose="020F0502020204030204" pitchFamily="34" charset="0"/>
                <a:ea typeface="Calibri" panose="020F0502020204030204" pitchFamily="34" charset="0"/>
                <a:cs typeface="Calibri" panose="020F0502020204030204" pitchFamily="34" charset="0"/>
              </a:rPr>
              <a:t>Çalışanlarımız</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ve</a:t>
            </a:r>
            <a:r>
              <a:rPr lang="tr-TR" sz="2000" spc="-4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paydaşlarımız</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spc="-25" dirty="0">
                <a:latin typeface="Calibri" panose="020F0502020204030204" pitchFamily="34" charset="0"/>
                <a:ea typeface="Calibri" panose="020F0502020204030204" pitchFamily="34" charset="0"/>
                <a:cs typeface="Calibri" panose="020F0502020204030204" pitchFamily="34" charset="0"/>
              </a:rPr>
              <a:t>ile </a:t>
            </a:r>
            <a:r>
              <a:rPr lang="tr-TR" sz="2000" spc="-10" dirty="0">
                <a:latin typeface="Calibri" panose="020F0502020204030204" pitchFamily="34" charset="0"/>
                <a:ea typeface="Calibri" panose="020F0502020204030204" pitchFamily="34" charset="0"/>
                <a:cs typeface="Calibri" panose="020F0502020204030204" pitchFamily="34" charset="0"/>
              </a:rPr>
              <a:t>beraber</a:t>
            </a:r>
            <a:r>
              <a:rPr lang="tr-TR" sz="2000" spc="-7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uyumlu</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bir</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ekip</a:t>
            </a:r>
            <a:r>
              <a:rPr lang="tr-TR" sz="2000" spc="-5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çalışmasının </a:t>
            </a:r>
            <a:r>
              <a:rPr lang="tr-TR" sz="2000" dirty="0">
                <a:latin typeface="Calibri" panose="020F0502020204030204" pitchFamily="34" charset="0"/>
                <a:ea typeface="Calibri" panose="020F0502020204030204" pitchFamily="34" charset="0"/>
                <a:cs typeface="Calibri" panose="020F0502020204030204" pitchFamily="34" charset="0"/>
              </a:rPr>
              <a:t>sonucunda</a:t>
            </a:r>
            <a:r>
              <a:rPr lang="tr-TR" sz="2000" spc="-10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siz</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sevgili</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misafirlerimize </a:t>
            </a:r>
            <a:r>
              <a:rPr lang="tr-TR" sz="2000" dirty="0">
                <a:latin typeface="Calibri" panose="020F0502020204030204" pitchFamily="34" charset="0"/>
                <a:ea typeface="Calibri" panose="020F0502020204030204" pitchFamily="34" charset="0"/>
                <a:cs typeface="Calibri" panose="020F0502020204030204" pitchFamily="34" charset="0"/>
              </a:rPr>
              <a:t>kaliteli,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huzurlu</a:t>
            </a:r>
            <a:r>
              <a:rPr lang="tr-TR" sz="2000" spc="-12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ve</a:t>
            </a:r>
            <a:r>
              <a:rPr lang="tr-TR" sz="2000" spc="-8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güvenli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hizmeti </a:t>
            </a:r>
            <a:r>
              <a:rPr lang="tr-TR" sz="2000" dirty="0">
                <a:latin typeface="Calibri" panose="020F0502020204030204" pitchFamily="34" charset="0"/>
                <a:ea typeface="Calibri" panose="020F0502020204030204" pitchFamily="34" charset="0"/>
                <a:cs typeface="Calibri" panose="020F0502020204030204" pitchFamily="34" charset="0"/>
              </a:rPr>
              <a:t>sunarak</a:t>
            </a:r>
            <a:r>
              <a:rPr lang="tr-TR" sz="2000" spc="-5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müşteri</a:t>
            </a:r>
            <a:r>
              <a:rPr lang="tr-TR" sz="2000" spc="-9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memnuniyetini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en</a:t>
            </a:r>
            <a:r>
              <a:rPr lang="tr-TR" sz="2000" spc="-25" dirty="0">
                <a:latin typeface="Calibri" panose="020F0502020204030204" pitchFamily="34" charset="0"/>
                <a:ea typeface="Calibri" panose="020F0502020204030204" pitchFamily="34" charset="0"/>
                <a:cs typeface="Calibri" panose="020F0502020204030204" pitchFamily="34" charset="0"/>
              </a:rPr>
              <a:t> üst </a:t>
            </a:r>
            <a:r>
              <a:rPr lang="tr-TR" sz="2000" spc="-10" dirty="0">
                <a:latin typeface="Calibri" panose="020F0502020204030204" pitchFamily="34" charset="0"/>
                <a:ea typeface="Calibri" panose="020F0502020204030204" pitchFamily="34" charset="0"/>
                <a:cs typeface="Calibri" panose="020F0502020204030204" pitchFamily="34" charset="0"/>
              </a:rPr>
              <a:t>düzeye</a:t>
            </a:r>
            <a:r>
              <a:rPr lang="tr-TR" sz="2000" spc="-8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çıkarmak</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ve</a:t>
            </a:r>
            <a:r>
              <a:rPr lang="tr-TR" sz="2000" spc="-3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yerel</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turizme</a:t>
            </a:r>
            <a:r>
              <a:rPr lang="tr-TR" sz="2000" spc="-10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en</a:t>
            </a:r>
            <a:r>
              <a:rPr lang="tr-TR" sz="2000" spc="-50" dirty="0">
                <a:latin typeface="Calibri" panose="020F0502020204030204" pitchFamily="34" charset="0"/>
                <a:ea typeface="Calibri" panose="020F0502020204030204" pitchFamily="34" charset="0"/>
                <a:cs typeface="Calibri" panose="020F0502020204030204" pitchFamily="34" charset="0"/>
              </a:rPr>
              <a:t> </a:t>
            </a:r>
            <a:r>
              <a:rPr lang="tr-TR" sz="2000" spc="-25" dirty="0">
                <a:latin typeface="Calibri" panose="020F0502020204030204" pitchFamily="34" charset="0"/>
                <a:ea typeface="Calibri" panose="020F0502020204030204" pitchFamily="34" charset="0"/>
                <a:cs typeface="Calibri" panose="020F0502020204030204" pitchFamily="34" charset="0"/>
              </a:rPr>
              <a:t>iyi </a:t>
            </a:r>
            <a:r>
              <a:rPr lang="tr-TR" sz="2000" dirty="0">
                <a:latin typeface="Calibri" panose="020F0502020204030204" pitchFamily="34" charset="0"/>
                <a:ea typeface="Calibri" panose="020F0502020204030204" pitchFamily="34" charset="0"/>
                <a:cs typeface="Calibri" panose="020F0502020204030204" pitchFamily="34" charset="0"/>
              </a:rPr>
              <a:t>şekilde</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katkı</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sağlamak</a:t>
            </a:r>
            <a:r>
              <a:rPr lang="tr-TR" sz="2000" spc="-7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temel</a:t>
            </a:r>
            <a:r>
              <a:rPr lang="tr-TR" sz="2000" spc="-8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ilkemizdir. </a:t>
            </a:r>
            <a:r>
              <a:rPr lang="tr-TR" sz="2000" dirty="0">
                <a:latin typeface="Calibri" panose="020F0502020204030204" pitchFamily="34" charset="0"/>
                <a:ea typeface="Calibri" panose="020F0502020204030204" pitchFamily="34" charset="0"/>
                <a:cs typeface="Calibri" panose="020F0502020204030204" pitchFamily="34" charset="0"/>
              </a:rPr>
              <a:t>Bununla</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birlikte</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sürdürülebilir</a:t>
            </a:r>
            <a:r>
              <a:rPr lang="tr-TR" sz="2000" spc="-105" dirty="0">
                <a:latin typeface="Calibri" panose="020F0502020204030204" pitchFamily="34" charset="0"/>
                <a:ea typeface="Calibri" panose="020F0502020204030204" pitchFamily="34" charset="0"/>
                <a:cs typeface="Calibri" panose="020F0502020204030204" pitchFamily="34" charset="0"/>
              </a:rPr>
              <a:t> </a:t>
            </a:r>
            <a:r>
              <a:rPr lang="tr-TR" sz="2000" spc="-25" dirty="0">
                <a:latin typeface="Calibri" panose="020F0502020204030204" pitchFamily="34" charset="0"/>
                <a:ea typeface="Calibri" panose="020F0502020204030204" pitchFamily="34" charset="0"/>
                <a:cs typeface="Calibri" panose="020F0502020204030204" pitchFamily="34" charset="0"/>
              </a:rPr>
              <a:t>bir </a:t>
            </a:r>
            <a:r>
              <a:rPr lang="tr-TR" sz="2000" dirty="0">
                <a:latin typeface="Calibri" panose="020F0502020204030204" pitchFamily="34" charset="0"/>
                <a:ea typeface="Calibri" panose="020F0502020204030204" pitchFamily="34" charset="0"/>
                <a:cs typeface="Calibri" panose="020F0502020204030204" pitchFamily="34" charset="0"/>
              </a:rPr>
              <a:t>yaşam</a:t>
            </a:r>
            <a:r>
              <a:rPr lang="tr-TR" sz="2000" spc="-1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için</a:t>
            </a:r>
            <a:r>
              <a:rPr lang="tr-TR" sz="2000" spc="-3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sürdürülebilir</a:t>
            </a:r>
            <a:r>
              <a:rPr lang="tr-TR" sz="2000" spc="-10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bir</a:t>
            </a:r>
            <a:r>
              <a:rPr lang="tr-TR" sz="2000" spc="-3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hizmet </a:t>
            </a:r>
            <a:r>
              <a:rPr lang="tr-TR" sz="2000" dirty="0">
                <a:latin typeface="Calibri" panose="020F0502020204030204" pitchFamily="34" charset="0"/>
                <a:ea typeface="Calibri" panose="020F0502020204030204" pitchFamily="34" charset="0"/>
                <a:cs typeface="Calibri" panose="020F0502020204030204" pitchFamily="34" charset="0"/>
              </a:rPr>
              <a:t>vermeyi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amaçlıyoruz.</a:t>
            </a:r>
            <a:endParaRPr lang="tr-T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41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6266" y="814456"/>
            <a:ext cx="3194685" cy="566181"/>
          </a:xfrm>
          <a:prstGeom prst="rect">
            <a:avLst/>
          </a:prstGeom>
        </p:spPr>
        <p:txBody>
          <a:bodyPr vert="horz" wrap="square" lIns="0" tIns="12065" rIns="0" bIns="0" rtlCol="0">
            <a:spAutoFit/>
          </a:bodyPr>
          <a:lstStyle/>
          <a:p>
            <a:pPr marL="12700">
              <a:lnSpc>
                <a:spcPct val="100000"/>
              </a:lnSpc>
              <a:spcBef>
                <a:spcPts val="95"/>
              </a:spcBef>
            </a:pPr>
            <a:r>
              <a:rPr lang="tr-TR" spc="-25" dirty="0">
                <a:latin typeface="Calibri Light" panose="020F0302020204030204" pitchFamily="34" charset="0"/>
                <a:ea typeface="Calibri Light" panose="020F0302020204030204" pitchFamily="34" charset="0"/>
                <a:cs typeface="Calibri Light" panose="020F0302020204030204" pitchFamily="34" charset="0"/>
              </a:rPr>
              <a:t>ARAP</a:t>
            </a:r>
            <a:r>
              <a:rPr lang="tr-TR" spc="-165" dirty="0">
                <a:latin typeface="Calibri Light" panose="020F0302020204030204" pitchFamily="34" charset="0"/>
                <a:ea typeface="Calibri Light" panose="020F0302020204030204" pitchFamily="34" charset="0"/>
                <a:cs typeface="Calibri Light" panose="020F0302020204030204" pitchFamily="34" charset="0"/>
              </a:rPr>
              <a:t> </a:t>
            </a:r>
            <a:r>
              <a:rPr lang="tr-TR" spc="-10" dirty="0">
                <a:latin typeface="Calibri Light" panose="020F0302020204030204" pitchFamily="34" charset="0"/>
                <a:ea typeface="Calibri Light" panose="020F0302020204030204" pitchFamily="34" charset="0"/>
                <a:cs typeface="Calibri Light" panose="020F0302020204030204" pitchFamily="34" charset="0"/>
              </a:rPr>
              <a:t>BÜLBÜLÜ</a:t>
            </a:r>
            <a:endParaRPr spc="-1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606958" y="1725625"/>
            <a:ext cx="4557395" cy="512445"/>
          </a:xfrm>
          <a:prstGeom prst="rect">
            <a:avLst/>
          </a:prstGeom>
        </p:spPr>
        <p:txBody>
          <a:bodyPr vert="horz" wrap="square" lIns="0" tIns="12065" rIns="0" bIns="0" rtlCol="0">
            <a:spAutoFit/>
          </a:bodyPr>
          <a:lstStyle/>
          <a:p>
            <a:pPr marL="12700">
              <a:lnSpc>
                <a:spcPct val="100000"/>
              </a:lnSpc>
              <a:spcBef>
                <a:spcPts val="95"/>
              </a:spcBef>
            </a:pPr>
            <a:r>
              <a:rPr sz="3200" b="1" dirty="0">
                <a:latin typeface="Calibri Light" panose="020F0302020204030204" pitchFamily="34" charset="0"/>
                <a:ea typeface="Calibri Light" panose="020F0302020204030204" pitchFamily="34" charset="0"/>
                <a:cs typeface="Calibri Light" panose="020F0302020204030204" pitchFamily="34" charset="0"/>
              </a:rPr>
              <a:t>(</a:t>
            </a:r>
            <a:r>
              <a:rPr sz="3200" b="1" i="1" dirty="0">
                <a:latin typeface="Calibri Light" panose="020F0302020204030204" pitchFamily="34" charset="0"/>
                <a:ea typeface="Calibri Light" panose="020F0302020204030204" pitchFamily="34" charset="0"/>
                <a:cs typeface="Calibri Light" panose="020F0302020204030204" pitchFamily="34" charset="0"/>
              </a:rPr>
              <a:t>Pycnonotus</a:t>
            </a:r>
            <a:r>
              <a:rPr sz="3200" b="1" i="1" spc="-135" dirty="0">
                <a:latin typeface="Calibri Light" panose="020F0302020204030204" pitchFamily="34" charset="0"/>
                <a:ea typeface="Calibri Light" panose="020F0302020204030204" pitchFamily="34" charset="0"/>
                <a:cs typeface="Calibri Light" panose="020F0302020204030204" pitchFamily="34" charset="0"/>
              </a:rPr>
              <a:t> </a:t>
            </a:r>
            <a:r>
              <a:rPr sz="3200" b="1" i="1" spc="-10" dirty="0">
                <a:latin typeface="Calibri Light" panose="020F0302020204030204" pitchFamily="34" charset="0"/>
                <a:ea typeface="Calibri Light" panose="020F0302020204030204" pitchFamily="34" charset="0"/>
                <a:cs typeface="Calibri Light" panose="020F0302020204030204" pitchFamily="34" charset="0"/>
              </a:rPr>
              <a:t>Xanthopygos</a:t>
            </a:r>
            <a:r>
              <a:rPr sz="3200" b="1" spc="-10" dirty="0">
                <a:latin typeface="Calibri Light" panose="020F0302020204030204" pitchFamily="34" charset="0"/>
                <a:ea typeface="Calibri Light" panose="020F0302020204030204" pitchFamily="34" charset="0"/>
                <a:cs typeface="Calibri Light" panose="020F0302020204030204" pitchFamily="34" charset="0"/>
              </a:rPr>
              <a:t>)</a:t>
            </a:r>
            <a:endParaRPr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object 4"/>
          <p:cNvSpPr txBox="1"/>
          <p:nvPr/>
        </p:nvSpPr>
        <p:spPr>
          <a:xfrm>
            <a:off x="5525261" y="760349"/>
            <a:ext cx="5923280" cy="3319145"/>
          </a:xfrm>
          <a:prstGeom prst="rect">
            <a:avLst/>
          </a:prstGeom>
        </p:spPr>
        <p:txBody>
          <a:bodyPr vert="horz" wrap="square" lIns="0" tIns="12700" rIns="0" bIns="0" rtlCol="0">
            <a:spAutoFit/>
          </a:bodyPr>
          <a:lstStyle/>
          <a:p>
            <a:pPr marL="12700" marR="5080" algn="just">
              <a:lnSpc>
                <a:spcPct val="150100"/>
              </a:lnSpc>
              <a:spcBef>
                <a:spcPts val="100"/>
              </a:spcBef>
            </a:pPr>
            <a:r>
              <a:rPr sz="2400" dirty="0">
                <a:latin typeface="Times New Roman"/>
                <a:cs typeface="Times New Roman"/>
              </a:rPr>
              <a:t>Yetişkin</a:t>
            </a:r>
            <a:r>
              <a:rPr sz="2400" spc="100" dirty="0">
                <a:latin typeface="Times New Roman"/>
                <a:cs typeface="Times New Roman"/>
              </a:rPr>
              <a:t>  </a:t>
            </a:r>
            <a:r>
              <a:rPr sz="2400" dirty="0">
                <a:latin typeface="Times New Roman"/>
                <a:cs typeface="Times New Roman"/>
              </a:rPr>
              <a:t>bir</a:t>
            </a:r>
            <a:r>
              <a:rPr sz="2400" spc="95" dirty="0">
                <a:latin typeface="Times New Roman"/>
                <a:cs typeface="Times New Roman"/>
              </a:rPr>
              <a:t>  </a:t>
            </a:r>
            <a:r>
              <a:rPr sz="2400" dirty="0">
                <a:latin typeface="Times New Roman"/>
                <a:cs typeface="Times New Roman"/>
              </a:rPr>
              <a:t>Arap</a:t>
            </a:r>
            <a:r>
              <a:rPr sz="2400" spc="110" dirty="0">
                <a:latin typeface="Times New Roman"/>
                <a:cs typeface="Times New Roman"/>
              </a:rPr>
              <a:t>  </a:t>
            </a:r>
            <a:r>
              <a:rPr sz="2400" dirty="0">
                <a:latin typeface="Times New Roman"/>
                <a:cs typeface="Times New Roman"/>
              </a:rPr>
              <a:t>bülbülü</a:t>
            </a:r>
            <a:r>
              <a:rPr sz="2400" spc="100" dirty="0">
                <a:latin typeface="Times New Roman"/>
                <a:cs typeface="Times New Roman"/>
              </a:rPr>
              <a:t>  </a:t>
            </a:r>
            <a:r>
              <a:rPr sz="2400" dirty="0">
                <a:latin typeface="Times New Roman"/>
                <a:cs typeface="Times New Roman"/>
              </a:rPr>
              <a:t>10</a:t>
            </a:r>
            <a:r>
              <a:rPr sz="2400" spc="95" dirty="0">
                <a:latin typeface="Times New Roman"/>
                <a:cs typeface="Times New Roman"/>
              </a:rPr>
              <a:t>  </a:t>
            </a:r>
            <a:r>
              <a:rPr sz="2400" dirty="0">
                <a:latin typeface="Times New Roman"/>
                <a:cs typeface="Times New Roman"/>
              </a:rPr>
              <a:t>ile</a:t>
            </a:r>
            <a:r>
              <a:rPr sz="2400" spc="95" dirty="0">
                <a:latin typeface="Times New Roman"/>
                <a:cs typeface="Times New Roman"/>
              </a:rPr>
              <a:t>  </a:t>
            </a:r>
            <a:r>
              <a:rPr sz="2400" dirty="0">
                <a:latin typeface="Times New Roman"/>
                <a:cs typeface="Times New Roman"/>
              </a:rPr>
              <a:t>15</a:t>
            </a:r>
            <a:r>
              <a:rPr sz="2400" spc="95" dirty="0">
                <a:latin typeface="Times New Roman"/>
                <a:cs typeface="Times New Roman"/>
              </a:rPr>
              <a:t>  </a:t>
            </a:r>
            <a:r>
              <a:rPr sz="2400" spc="-10" dirty="0">
                <a:latin typeface="Times New Roman"/>
                <a:cs typeface="Times New Roman"/>
              </a:rPr>
              <a:t>santim </a:t>
            </a:r>
            <a:r>
              <a:rPr sz="2400" dirty="0">
                <a:latin typeface="Times New Roman"/>
                <a:cs typeface="Times New Roman"/>
              </a:rPr>
              <a:t>arasındadır.</a:t>
            </a:r>
            <a:r>
              <a:rPr sz="2400" spc="375" dirty="0">
                <a:latin typeface="Times New Roman"/>
                <a:cs typeface="Times New Roman"/>
              </a:rPr>
              <a:t>  </a:t>
            </a:r>
            <a:r>
              <a:rPr sz="2400" dirty="0">
                <a:latin typeface="Times New Roman"/>
                <a:cs typeface="Times New Roman"/>
              </a:rPr>
              <a:t>Arap</a:t>
            </a:r>
            <a:r>
              <a:rPr sz="2400" spc="375" dirty="0">
                <a:latin typeface="Times New Roman"/>
                <a:cs typeface="Times New Roman"/>
              </a:rPr>
              <a:t>  </a:t>
            </a:r>
            <a:r>
              <a:rPr sz="2400" dirty="0">
                <a:latin typeface="Times New Roman"/>
                <a:cs typeface="Times New Roman"/>
              </a:rPr>
              <a:t>Bülbülü</a:t>
            </a:r>
            <a:r>
              <a:rPr sz="2400" spc="370" dirty="0">
                <a:latin typeface="Times New Roman"/>
                <a:cs typeface="Times New Roman"/>
              </a:rPr>
              <a:t>  </a:t>
            </a:r>
            <a:r>
              <a:rPr sz="2400" dirty="0">
                <a:latin typeface="Times New Roman"/>
                <a:cs typeface="Times New Roman"/>
              </a:rPr>
              <a:t>sıcak</a:t>
            </a:r>
            <a:r>
              <a:rPr sz="2400" spc="365" dirty="0">
                <a:latin typeface="Times New Roman"/>
                <a:cs typeface="Times New Roman"/>
              </a:rPr>
              <a:t>  </a:t>
            </a:r>
            <a:r>
              <a:rPr sz="2400" spc="-10" dirty="0">
                <a:latin typeface="Times New Roman"/>
                <a:cs typeface="Times New Roman"/>
              </a:rPr>
              <a:t>iklimlerde </a:t>
            </a:r>
            <a:r>
              <a:rPr sz="2400" dirty="0">
                <a:latin typeface="Times New Roman"/>
                <a:cs typeface="Times New Roman"/>
              </a:rPr>
              <a:t>yaşamayı</a:t>
            </a:r>
            <a:r>
              <a:rPr sz="2400" spc="70" dirty="0">
                <a:latin typeface="Times New Roman"/>
                <a:cs typeface="Times New Roman"/>
              </a:rPr>
              <a:t> </a:t>
            </a:r>
            <a:r>
              <a:rPr sz="2400" dirty="0">
                <a:latin typeface="Times New Roman"/>
                <a:cs typeface="Times New Roman"/>
              </a:rPr>
              <a:t>sever.</a:t>
            </a:r>
            <a:r>
              <a:rPr sz="2400" spc="95" dirty="0">
                <a:latin typeface="Times New Roman"/>
                <a:cs typeface="Times New Roman"/>
              </a:rPr>
              <a:t> </a:t>
            </a:r>
            <a:r>
              <a:rPr sz="2400" dirty="0">
                <a:latin typeface="Times New Roman"/>
                <a:cs typeface="Times New Roman"/>
              </a:rPr>
              <a:t>Arap</a:t>
            </a:r>
            <a:r>
              <a:rPr sz="2400" spc="85" dirty="0">
                <a:latin typeface="Times New Roman"/>
                <a:cs typeface="Times New Roman"/>
              </a:rPr>
              <a:t> </a:t>
            </a:r>
            <a:r>
              <a:rPr sz="2400" dirty="0">
                <a:latin typeface="Times New Roman"/>
                <a:cs typeface="Times New Roman"/>
              </a:rPr>
              <a:t>Bülbülünün</a:t>
            </a:r>
            <a:r>
              <a:rPr sz="2400" spc="75" dirty="0">
                <a:latin typeface="Times New Roman"/>
                <a:cs typeface="Times New Roman"/>
              </a:rPr>
              <a:t> </a:t>
            </a:r>
            <a:r>
              <a:rPr sz="2400" dirty="0">
                <a:latin typeface="Times New Roman"/>
                <a:cs typeface="Times New Roman"/>
              </a:rPr>
              <a:t>başı,</a:t>
            </a:r>
            <a:r>
              <a:rPr sz="2400" spc="65" dirty="0">
                <a:latin typeface="Times New Roman"/>
                <a:cs typeface="Times New Roman"/>
              </a:rPr>
              <a:t> </a:t>
            </a:r>
            <a:r>
              <a:rPr sz="2400" dirty="0">
                <a:latin typeface="Times New Roman"/>
                <a:cs typeface="Times New Roman"/>
              </a:rPr>
              <a:t>gözü</a:t>
            </a:r>
            <a:r>
              <a:rPr sz="2400" spc="70" dirty="0">
                <a:latin typeface="Times New Roman"/>
                <a:cs typeface="Times New Roman"/>
              </a:rPr>
              <a:t> </a:t>
            </a:r>
            <a:r>
              <a:rPr sz="2400" spc="-25" dirty="0">
                <a:latin typeface="Times New Roman"/>
                <a:cs typeface="Times New Roman"/>
              </a:rPr>
              <a:t>ve </a:t>
            </a:r>
            <a:r>
              <a:rPr sz="2400" dirty="0">
                <a:latin typeface="Times New Roman"/>
                <a:cs typeface="Times New Roman"/>
              </a:rPr>
              <a:t>kuyruğu</a:t>
            </a:r>
            <a:r>
              <a:rPr sz="2400" spc="595" dirty="0">
                <a:latin typeface="Times New Roman"/>
                <a:cs typeface="Times New Roman"/>
              </a:rPr>
              <a:t>  </a:t>
            </a:r>
            <a:r>
              <a:rPr sz="2400" dirty="0">
                <a:latin typeface="Times New Roman"/>
                <a:cs typeface="Times New Roman"/>
              </a:rPr>
              <a:t>siyahtır.</a:t>
            </a:r>
            <a:r>
              <a:rPr sz="2400" spc="204" dirty="0">
                <a:latin typeface="Times New Roman"/>
                <a:cs typeface="Times New Roman"/>
              </a:rPr>
              <a:t>   </a:t>
            </a:r>
            <a:r>
              <a:rPr sz="2400" dirty="0">
                <a:latin typeface="Times New Roman"/>
                <a:cs typeface="Times New Roman"/>
              </a:rPr>
              <a:t>Beyaz</a:t>
            </a:r>
            <a:r>
              <a:rPr sz="2400" spc="200" dirty="0">
                <a:latin typeface="Times New Roman"/>
                <a:cs typeface="Times New Roman"/>
              </a:rPr>
              <a:t>   </a:t>
            </a:r>
            <a:r>
              <a:rPr sz="2400" dirty="0">
                <a:latin typeface="Times New Roman"/>
                <a:cs typeface="Times New Roman"/>
              </a:rPr>
              <a:t>göz</a:t>
            </a:r>
            <a:r>
              <a:rPr sz="2400" spc="204" dirty="0">
                <a:latin typeface="Times New Roman"/>
                <a:cs typeface="Times New Roman"/>
              </a:rPr>
              <a:t>   </a:t>
            </a:r>
            <a:r>
              <a:rPr sz="2400" dirty="0">
                <a:latin typeface="Times New Roman"/>
                <a:cs typeface="Times New Roman"/>
              </a:rPr>
              <a:t>halkası</a:t>
            </a:r>
            <a:r>
              <a:rPr sz="2400" spc="600" dirty="0">
                <a:latin typeface="Times New Roman"/>
                <a:cs typeface="Times New Roman"/>
              </a:rPr>
              <a:t>  </a:t>
            </a:r>
            <a:r>
              <a:rPr sz="2400" spc="-25" dirty="0">
                <a:latin typeface="Times New Roman"/>
                <a:cs typeface="Times New Roman"/>
              </a:rPr>
              <a:t>ve </a:t>
            </a:r>
            <a:r>
              <a:rPr sz="2400" dirty="0">
                <a:latin typeface="Times New Roman"/>
                <a:cs typeface="Times New Roman"/>
              </a:rPr>
              <a:t>kuyruğunun</a:t>
            </a:r>
            <a:r>
              <a:rPr sz="2400" spc="254" dirty="0">
                <a:latin typeface="Times New Roman"/>
                <a:cs typeface="Times New Roman"/>
              </a:rPr>
              <a:t>  </a:t>
            </a:r>
            <a:r>
              <a:rPr sz="2400" dirty="0">
                <a:latin typeface="Times New Roman"/>
                <a:cs typeface="Times New Roman"/>
              </a:rPr>
              <a:t>altındaki</a:t>
            </a:r>
            <a:r>
              <a:rPr sz="2400" spc="260" dirty="0">
                <a:latin typeface="Times New Roman"/>
                <a:cs typeface="Times New Roman"/>
              </a:rPr>
              <a:t>  </a:t>
            </a:r>
            <a:r>
              <a:rPr sz="2400" dirty="0">
                <a:latin typeface="Times New Roman"/>
                <a:cs typeface="Times New Roman"/>
              </a:rPr>
              <a:t>sarı</a:t>
            </a:r>
            <a:r>
              <a:rPr sz="2400" spc="260" dirty="0">
                <a:latin typeface="Times New Roman"/>
                <a:cs typeface="Times New Roman"/>
              </a:rPr>
              <a:t>  </a:t>
            </a:r>
            <a:r>
              <a:rPr sz="2400" dirty="0">
                <a:latin typeface="Times New Roman"/>
                <a:cs typeface="Times New Roman"/>
              </a:rPr>
              <a:t>bölgelerle</a:t>
            </a:r>
            <a:r>
              <a:rPr sz="2400" spc="254" dirty="0">
                <a:latin typeface="Times New Roman"/>
                <a:cs typeface="Times New Roman"/>
              </a:rPr>
              <a:t>  </a:t>
            </a:r>
            <a:r>
              <a:rPr sz="2400" spc="-10" dirty="0">
                <a:latin typeface="Times New Roman"/>
                <a:cs typeface="Times New Roman"/>
              </a:rPr>
              <a:t>hemen </a:t>
            </a:r>
            <a:r>
              <a:rPr sz="2400" dirty="0">
                <a:latin typeface="Times New Roman"/>
                <a:cs typeface="Times New Roman"/>
              </a:rPr>
              <a:t>diğer</a:t>
            </a:r>
            <a:r>
              <a:rPr sz="2400" spc="555" dirty="0">
                <a:latin typeface="Times New Roman"/>
                <a:cs typeface="Times New Roman"/>
              </a:rPr>
              <a:t> </a:t>
            </a:r>
            <a:r>
              <a:rPr sz="2400" dirty="0">
                <a:latin typeface="Times New Roman"/>
                <a:cs typeface="Times New Roman"/>
              </a:rPr>
              <a:t>kuşlardan</a:t>
            </a:r>
            <a:r>
              <a:rPr sz="2400" spc="570" dirty="0">
                <a:latin typeface="Times New Roman"/>
                <a:cs typeface="Times New Roman"/>
              </a:rPr>
              <a:t> </a:t>
            </a:r>
            <a:r>
              <a:rPr sz="2400" dirty="0">
                <a:latin typeface="Times New Roman"/>
                <a:cs typeface="Times New Roman"/>
              </a:rPr>
              <a:t>ayırt</a:t>
            </a:r>
            <a:r>
              <a:rPr sz="2400" spc="570" dirty="0">
                <a:latin typeface="Times New Roman"/>
                <a:cs typeface="Times New Roman"/>
              </a:rPr>
              <a:t> </a:t>
            </a:r>
            <a:r>
              <a:rPr sz="2400" dirty="0">
                <a:latin typeface="Times New Roman"/>
                <a:cs typeface="Times New Roman"/>
              </a:rPr>
              <a:t>edilebilir.</a:t>
            </a:r>
            <a:r>
              <a:rPr sz="2400" spc="565" dirty="0">
                <a:latin typeface="Times New Roman"/>
                <a:cs typeface="Times New Roman"/>
              </a:rPr>
              <a:t> </a:t>
            </a:r>
            <a:r>
              <a:rPr sz="2400" dirty="0">
                <a:latin typeface="Times New Roman"/>
                <a:cs typeface="Times New Roman"/>
              </a:rPr>
              <a:t>Arap</a:t>
            </a:r>
            <a:r>
              <a:rPr sz="2400" spc="585" dirty="0">
                <a:latin typeface="Times New Roman"/>
                <a:cs typeface="Times New Roman"/>
              </a:rPr>
              <a:t> </a:t>
            </a:r>
            <a:r>
              <a:rPr sz="2400" spc="-10" dirty="0">
                <a:latin typeface="Times New Roman"/>
                <a:cs typeface="Times New Roman"/>
              </a:rPr>
              <a:t>Bülbülü</a:t>
            </a:r>
            <a:endParaRPr sz="2400">
              <a:latin typeface="Times New Roman"/>
              <a:cs typeface="Times New Roman"/>
            </a:endParaRPr>
          </a:p>
        </p:txBody>
      </p:sp>
      <p:sp>
        <p:nvSpPr>
          <p:cNvPr id="5" name="object 5"/>
          <p:cNvSpPr txBox="1"/>
          <p:nvPr/>
        </p:nvSpPr>
        <p:spPr>
          <a:xfrm>
            <a:off x="5525261" y="4054454"/>
            <a:ext cx="5918835" cy="2220595"/>
          </a:xfrm>
          <a:prstGeom prst="rect">
            <a:avLst/>
          </a:prstGeom>
        </p:spPr>
        <p:txBody>
          <a:bodyPr vert="horz" wrap="square" lIns="0" tIns="11430" rIns="0" bIns="0" rtlCol="0">
            <a:spAutoFit/>
          </a:bodyPr>
          <a:lstStyle/>
          <a:p>
            <a:pPr marL="12700" marR="5080" algn="just">
              <a:lnSpc>
                <a:spcPct val="150100"/>
              </a:lnSpc>
              <a:spcBef>
                <a:spcPts val="90"/>
              </a:spcBef>
            </a:pPr>
            <a:r>
              <a:rPr sz="2400" dirty="0">
                <a:latin typeface="Times New Roman"/>
                <a:cs typeface="Times New Roman"/>
              </a:rPr>
              <a:t>etçil</a:t>
            </a:r>
            <a:r>
              <a:rPr sz="2400" spc="265" dirty="0">
                <a:latin typeface="Times New Roman"/>
                <a:cs typeface="Times New Roman"/>
              </a:rPr>
              <a:t>  </a:t>
            </a:r>
            <a:r>
              <a:rPr sz="2400" dirty="0">
                <a:latin typeface="Times New Roman"/>
                <a:cs typeface="Times New Roman"/>
              </a:rPr>
              <a:t>bir</a:t>
            </a:r>
            <a:r>
              <a:rPr sz="2400" spc="260" dirty="0">
                <a:latin typeface="Times New Roman"/>
                <a:cs typeface="Times New Roman"/>
              </a:rPr>
              <a:t>  </a:t>
            </a:r>
            <a:r>
              <a:rPr sz="2400" dirty="0">
                <a:latin typeface="Times New Roman"/>
                <a:cs typeface="Times New Roman"/>
              </a:rPr>
              <a:t>kuş</a:t>
            </a:r>
            <a:r>
              <a:rPr sz="2400" spc="270" dirty="0">
                <a:latin typeface="Times New Roman"/>
                <a:cs typeface="Times New Roman"/>
              </a:rPr>
              <a:t>  </a:t>
            </a:r>
            <a:r>
              <a:rPr sz="2400" dirty="0">
                <a:latin typeface="Times New Roman"/>
                <a:cs typeface="Times New Roman"/>
              </a:rPr>
              <a:t>türüdür.</a:t>
            </a:r>
            <a:r>
              <a:rPr sz="2400" spc="275" dirty="0">
                <a:latin typeface="Times New Roman"/>
                <a:cs typeface="Times New Roman"/>
              </a:rPr>
              <a:t>  </a:t>
            </a:r>
            <a:r>
              <a:rPr sz="2400" dirty="0">
                <a:latin typeface="Times New Roman"/>
                <a:cs typeface="Times New Roman"/>
              </a:rPr>
              <a:t>Etçil</a:t>
            </a:r>
            <a:r>
              <a:rPr sz="2400" spc="270" dirty="0">
                <a:latin typeface="Times New Roman"/>
                <a:cs typeface="Times New Roman"/>
              </a:rPr>
              <a:t>  </a:t>
            </a:r>
            <a:r>
              <a:rPr sz="2400" spc="-10" dirty="0">
                <a:latin typeface="Times New Roman"/>
                <a:cs typeface="Times New Roman"/>
              </a:rPr>
              <a:t>beslenmelerinin </a:t>
            </a:r>
            <a:r>
              <a:rPr sz="2400" dirty="0">
                <a:latin typeface="Times New Roman"/>
                <a:cs typeface="Times New Roman"/>
              </a:rPr>
              <a:t>yanında</a:t>
            </a:r>
            <a:r>
              <a:rPr sz="2400" spc="120" dirty="0">
                <a:latin typeface="Times New Roman"/>
                <a:cs typeface="Times New Roman"/>
              </a:rPr>
              <a:t> </a:t>
            </a:r>
            <a:r>
              <a:rPr sz="2400" dirty="0">
                <a:latin typeface="Times New Roman"/>
                <a:cs typeface="Times New Roman"/>
              </a:rPr>
              <a:t>sebze</a:t>
            </a:r>
            <a:r>
              <a:rPr sz="2400" spc="140" dirty="0">
                <a:latin typeface="Times New Roman"/>
                <a:cs typeface="Times New Roman"/>
              </a:rPr>
              <a:t> </a:t>
            </a:r>
            <a:r>
              <a:rPr sz="2400" dirty="0">
                <a:latin typeface="Times New Roman"/>
                <a:cs typeface="Times New Roman"/>
              </a:rPr>
              <a:t>ve</a:t>
            </a:r>
            <a:r>
              <a:rPr sz="2400" spc="130" dirty="0">
                <a:latin typeface="Times New Roman"/>
                <a:cs typeface="Times New Roman"/>
              </a:rPr>
              <a:t> </a:t>
            </a:r>
            <a:r>
              <a:rPr sz="2400" dirty="0">
                <a:latin typeface="Times New Roman"/>
                <a:cs typeface="Times New Roman"/>
              </a:rPr>
              <a:t>meyve</a:t>
            </a:r>
            <a:r>
              <a:rPr sz="2400" spc="165" dirty="0">
                <a:latin typeface="Times New Roman"/>
                <a:cs typeface="Times New Roman"/>
              </a:rPr>
              <a:t> </a:t>
            </a:r>
            <a:r>
              <a:rPr sz="2400" dirty="0">
                <a:latin typeface="Times New Roman"/>
                <a:cs typeface="Times New Roman"/>
              </a:rPr>
              <a:t>ürünleri</a:t>
            </a:r>
            <a:r>
              <a:rPr sz="2400" spc="145" dirty="0">
                <a:latin typeface="Times New Roman"/>
                <a:cs typeface="Times New Roman"/>
              </a:rPr>
              <a:t> </a:t>
            </a:r>
            <a:r>
              <a:rPr sz="2400" dirty="0">
                <a:latin typeface="Times New Roman"/>
                <a:cs typeface="Times New Roman"/>
              </a:rPr>
              <a:t>ile</a:t>
            </a:r>
            <a:r>
              <a:rPr sz="2400" spc="140" dirty="0">
                <a:latin typeface="Times New Roman"/>
                <a:cs typeface="Times New Roman"/>
              </a:rPr>
              <a:t> </a:t>
            </a:r>
            <a:r>
              <a:rPr sz="2400" spc="-10" dirty="0">
                <a:latin typeface="Times New Roman"/>
                <a:cs typeface="Times New Roman"/>
              </a:rPr>
              <a:t>bakılabilir. </a:t>
            </a:r>
            <a:r>
              <a:rPr sz="2400" dirty="0">
                <a:latin typeface="Times New Roman"/>
                <a:cs typeface="Times New Roman"/>
              </a:rPr>
              <a:t>Sabahları</a:t>
            </a:r>
            <a:r>
              <a:rPr sz="2400" spc="509" dirty="0">
                <a:latin typeface="Times New Roman"/>
                <a:cs typeface="Times New Roman"/>
              </a:rPr>
              <a:t> </a:t>
            </a:r>
            <a:r>
              <a:rPr sz="2400" dirty="0">
                <a:latin typeface="Times New Roman"/>
                <a:cs typeface="Times New Roman"/>
              </a:rPr>
              <a:t>ve</a:t>
            </a:r>
            <a:r>
              <a:rPr sz="2400" spc="490" dirty="0">
                <a:latin typeface="Times New Roman"/>
                <a:cs typeface="Times New Roman"/>
              </a:rPr>
              <a:t> </a:t>
            </a:r>
            <a:r>
              <a:rPr sz="2400" dirty="0">
                <a:latin typeface="Times New Roman"/>
                <a:cs typeface="Times New Roman"/>
              </a:rPr>
              <a:t>özellikle</a:t>
            </a:r>
            <a:r>
              <a:rPr sz="2400" spc="495" dirty="0">
                <a:latin typeface="Times New Roman"/>
                <a:cs typeface="Times New Roman"/>
              </a:rPr>
              <a:t> </a:t>
            </a:r>
            <a:r>
              <a:rPr sz="2400" dirty="0">
                <a:latin typeface="Times New Roman"/>
                <a:cs typeface="Times New Roman"/>
              </a:rPr>
              <a:t>ikindi</a:t>
            </a:r>
            <a:r>
              <a:rPr sz="2400" spc="509" dirty="0">
                <a:latin typeface="Times New Roman"/>
                <a:cs typeface="Times New Roman"/>
              </a:rPr>
              <a:t> </a:t>
            </a:r>
            <a:r>
              <a:rPr sz="2400" dirty="0">
                <a:latin typeface="Times New Roman"/>
                <a:cs typeface="Times New Roman"/>
              </a:rPr>
              <a:t>sonraları</a:t>
            </a:r>
            <a:r>
              <a:rPr sz="2400" spc="509" dirty="0">
                <a:latin typeface="Times New Roman"/>
                <a:cs typeface="Times New Roman"/>
              </a:rPr>
              <a:t> </a:t>
            </a:r>
            <a:r>
              <a:rPr sz="2400" spc="-10" dirty="0">
                <a:latin typeface="Times New Roman"/>
                <a:cs typeface="Times New Roman"/>
              </a:rPr>
              <a:t>ötüşleri </a:t>
            </a:r>
            <a:r>
              <a:rPr sz="2400" dirty="0">
                <a:latin typeface="Times New Roman"/>
                <a:cs typeface="Times New Roman"/>
              </a:rPr>
              <a:t>ile</a:t>
            </a:r>
            <a:r>
              <a:rPr sz="2400" spc="-35" dirty="0">
                <a:latin typeface="Times New Roman"/>
                <a:cs typeface="Times New Roman"/>
              </a:rPr>
              <a:t> </a:t>
            </a:r>
            <a:r>
              <a:rPr sz="2400" spc="-10" dirty="0">
                <a:latin typeface="Times New Roman"/>
                <a:cs typeface="Times New Roman"/>
              </a:rPr>
              <a:t>meşhurdurlar</a:t>
            </a:r>
            <a:endParaRPr sz="2400">
              <a:latin typeface="Times New Roman"/>
              <a:cs typeface="Times New Roman"/>
            </a:endParaRPr>
          </a:p>
        </p:txBody>
      </p:sp>
      <p:pic>
        <p:nvPicPr>
          <p:cNvPr id="6" name="object 6"/>
          <p:cNvPicPr/>
          <p:nvPr/>
        </p:nvPicPr>
        <p:blipFill>
          <a:blip r:embed="rId2" cstate="print"/>
          <a:stretch>
            <a:fillRect/>
          </a:stretch>
        </p:blipFill>
        <p:spPr>
          <a:xfrm>
            <a:off x="920496" y="2724911"/>
            <a:ext cx="4087367" cy="291693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5707" y="827918"/>
            <a:ext cx="5248279" cy="566181"/>
          </a:xfrm>
          <a:prstGeom prst="rect">
            <a:avLst/>
          </a:prstGeom>
        </p:spPr>
        <p:txBody>
          <a:bodyPr vert="horz" wrap="square" lIns="0" tIns="12065" rIns="0" bIns="0" rtlCol="0">
            <a:spAutoFit/>
          </a:bodyPr>
          <a:lstStyle/>
          <a:p>
            <a:pPr marL="12700">
              <a:lnSpc>
                <a:spcPct val="100000"/>
              </a:lnSpc>
              <a:spcBef>
                <a:spcPts val="95"/>
              </a:spcBef>
            </a:pPr>
            <a:r>
              <a:rPr dirty="0">
                <a:latin typeface="Calibri Light" panose="020F0302020204030204" pitchFamily="34" charset="0"/>
                <a:ea typeface="Calibri Light" panose="020F0302020204030204" pitchFamily="34" charset="0"/>
                <a:cs typeface="Calibri Light" panose="020F0302020204030204" pitchFamily="34" charset="0"/>
              </a:rPr>
              <a:t>SİNİ</a:t>
            </a:r>
            <a:r>
              <a:rPr spc="-55" dirty="0">
                <a:latin typeface="Calibri Light" panose="020F0302020204030204" pitchFamily="34" charset="0"/>
                <a:ea typeface="Calibri Light" panose="020F0302020204030204" pitchFamily="34" charset="0"/>
                <a:cs typeface="Calibri Light" panose="020F0302020204030204" pitchFamily="34" charset="0"/>
              </a:rPr>
              <a:t> </a:t>
            </a:r>
            <a:r>
              <a:rPr spc="-10" dirty="0">
                <a:latin typeface="Calibri Light" panose="020F0302020204030204" pitchFamily="34" charset="0"/>
                <a:ea typeface="Calibri Light" panose="020F0302020204030204" pitchFamily="34" charset="0"/>
                <a:cs typeface="Calibri Light" panose="020F0302020204030204" pitchFamily="34" charset="0"/>
              </a:rPr>
              <a:t>KAMLUMBAĞASI</a:t>
            </a:r>
          </a:p>
        </p:txBody>
      </p:sp>
      <p:sp>
        <p:nvSpPr>
          <p:cNvPr id="3" name="object 3"/>
          <p:cNvSpPr txBox="1"/>
          <p:nvPr/>
        </p:nvSpPr>
        <p:spPr>
          <a:xfrm>
            <a:off x="1755394" y="1739645"/>
            <a:ext cx="2882900" cy="512445"/>
          </a:xfrm>
          <a:prstGeom prst="rect">
            <a:avLst/>
          </a:prstGeom>
        </p:spPr>
        <p:txBody>
          <a:bodyPr vert="horz" wrap="square" lIns="0" tIns="11430" rIns="0" bIns="0" rtlCol="0">
            <a:spAutoFit/>
          </a:bodyPr>
          <a:lstStyle/>
          <a:p>
            <a:pPr marL="12700">
              <a:lnSpc>
                <a:spcPct val="100000"/>
              </a:lnSpc>
              <a:spcBef>
                <a:spcPts val="90"/>
              </a:spcBef>
            </a:pPr>
            <a:r>
              <a:rPr sz="3200" b="1" dirty="0">
                <a:latin typeface="Calibri Light" panose="020F0302020204030204" pitchFamily="34" charset="0"/>
                <a:ea typeface="Calibri Light" panose="020F0302020204030204" pitchFamily="34" charset="0"/>
                <a:cs typeface="Calibri Light" panose="020F0302020204030204" pitchFamily="34" charset="0"/>
              </a:rPr>
              <a:t>(</a:t>
            </a:r>
            <a:r>
              <a:rPr sz="3200" b="1" i="1" dirty="0">
                <a:latin typeface="Calibri Light" panose="020F0302020204030204" pitchFamily="34" charset="0"/>
                <a:ea typeface="Calibri Light" panose="020F0302020204030204" pitchFamily="34" charset="0"/>
                <a:cs typeface="Calibri Light" panose="020F0302020204030204" pitchFamily="34" charset="0"/>
              </a:rPr>
              <a:t>Caretta</a:t>
            </a:r>
            <a:r>
              <a:rPr sz="3200" b="1" i="1" spc="-80" dirty="0">
                <a:latin typeface="Calibri Light" panose="020F0302020204030204" pitchFamily="34" charset="0"/>
                <a:ea typeface="Calibri Light" panose="020F0302020204030204" pitchFamily="34" charset="0"/>
                <a:cs typeface="Calibri Light" panose="020F0302020204030204" pitchFamily="34" charset="0"/>
              </a:rPr>
              <a:t> </a:t>
            </a:r>
            <a:r>
              <a:rPr sz="3200" b="1" i="1" spc="-10" dirty="0">
                <a:latin typeface="Calibri Light" panose="020F0302020204030204" pitchFamily="34" charset="0"/>
                <a:ea typeface="Calibri Light" panose="020F0302020204030204" pitchFamily="34" charset="0"/>
                <a:cs typeface="Calibri Light" panose="020F0302020204030204" pitchFamily="34" charset="0"/>
              </a:rPr>
              <a:t>Caretta</a:t>
            </a:r>
            <a:r>
              <a:rPr sz="3200" b="1" spc="-10" dirty="0">
                <a:latin typeface="Calibri Light" panose="020F0302020204030204" pitchFamily="34" charset="0"/>
                <a:ea typeface="Calibri Light" panose="020F0302020204030204" pitchFamily="34" charset="0"/>
                <a:cs typeface="Calibri Light" panose="020F0302020204030204" pitchFamily="34" charset="0"/>
              </a:rPr>
              <a:t>)</a:t>
            </a:r>
            <a:endParaRPr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object 4"/>
          <p:cNvSpPr txBox="1"/>
          <p:nvPr/>
        </p:nvSpPr>
        <p:spPr>
          <a:xfrm>
            <a:off x="7001382" y="1815316"/>
            <a:ext cx="903605" cy="1122680"/>
          </a:xfrm>
          <a:prstGeom prst="rect">
            <a:avLst/>
          </a:prstGeom>
        </p:spPr>
        <p:txBody>
          <a:bodyPr vert="horz" wrap="square" lIns="0" tIns="12065" rIns="0" bIns="0" rtlCol="0">
            <a:spAutoFit/>
          </a:bodyPr>
          <a:lstStyle/>
          <a:p>
            <a:pPr marL="12700" marR="5080">
              <a:lnSpc>
                <a:spcPct val="150000"/>
              </a:lnSpc>
              <a:spcBef>
                <a:spcPts val="95"/>
              </a:spcBef>
            </a:pPr>
            <a:r>
              <a:rPr sz="2400" spc="-10" dirty="0">
                <a:latin typeface="Times New Roman"/>
                <a:cs typeface="Times New Roman"/>
              </a:rPr>
              <a:t>Caretta bağlı</a:t>
            </a:r>
            <a:endParaRPr sz="2400">
              <a:latin typeface="Times New Roman"/>
              <a:cs typeface="Times New Roman"/>
            </a:endParaRPr>
          </a:p>
        </p:txBody>
      </p:sp>
      <p:sp>
        <p:nvSpPr>
          <p:cNvPr id="5" name="object 5"/>
          <p:cNvSpPr txBox="1"/>
          <p:nvPr/>
        </p:nvSpPr>
        <p:spPr>
          <a:xfrm>
            <a:off x="7937372" y="1815316"/>
            <a:ext cx="1352550" cy="1122680"/>
          </a:xfrm>
          <a:prstGeom prst="rect">
            <a:avLst/>
          </a:prstGeom>
        </p:spPr>
        <p:txBody>
          <a:bodyPr vert="horz" wrap="square" lIns="0" tIns="12065" rIns="0" bIns="0" rtlCol="0">
            <a:spAutoFit/>
          </a:bodyPr>
          <a:lstStyle/>
          <a:p>
            <a:pPr marL="12700" marR="5080" indent="203835">
              <a:lnSpc>
                <a:spcPct val="150000"/>
              </a:lnSpc>
              <a:spcBef>
                <a:spcPts val="95"/>
              </a:spcBef>
              <a:tabLst>
                <a:tab pos="680085" algn="l"/>
              </a:tabLst>
            </a:pPr>
            <a:r>
              <a:rPr sz="2400" spc="-10" dirty="0">
                <a:latin typeface="Times New Roman"/>
                <a:cs typeface="Times New Roman"/>
              </a:rPr>
              <a:t>caretta, </a:t>
            </a:r>
            <a:r>
              <a:rPr sz="2400" spc="-25" dirty="0">
                <a:latin typeface="Times New Roman"/>
                <a:cs typeface="Times New Roman"/>
              </a:rPr>
              <a:t>bir</a:t>
            </a:r>
            <a:r>
              <a:rPr sz="2400" dirty="0">
                <a:latin typeface="Times New Roman"/>
                <a:cs typeface="Times New Roman"/>
              </a:rPr>
              <a:t>	</a:t>
            </a:r>
            <a:r>
              <a:rPr sz="2400" spc="-20" dirty="0">
                <a:latin typeface="Times New Roman"/>
                <a:cs typeface="Times New Roman"/>
              </a:rPr>
              <a:t>deniz</a:t>
            </a:r>
            <a:endParaRPr sz="2400">
              <a:latin typeface="Times New Roman"/>
              <a:cs typeface="Times New Roman"/>
            </a:endParaRPr>
          </a:p>
        </p:txBody>
      </p:sp>
      <p:sp>
        <p:nvSpPr>
          <p:cNvPr id="6" name="object 6"/>
          <p:cNvSpPr txBox="1"/>
          <p:nvPr/>
        </p:nvSpPr>
        <p:spPr>
          <a:xfrm>
            <a:off x="9288018" y="1815316"/>
            <a:ext cx="2029460" cy="1122680"/>
          </a:xfrm>
          <a:prstGeom prst="rect">
            <a:avLst/>
          </a:prstGeom>
        </p:spPr>
        <p:txBody>
          <a:bodyPr vert="horz" wrap="square" lIns="0" tIns="12065" rIns="0" bIns="0" rtlCol="0">
            <a:spAutoFit/>
          </a:bodyPr>
          <a:lstStyle/>
          <a:p>
            <a:pPr marL="320040" marR="5080" indent="-307975">
              <a:lnSpc>
                <a:spcPct val="150000"/>
              </a:lnSpc>
              <a:spcBef>
                <a:spcPts val="95"/>
              </a:spcBef>
              <a:tabLst>
                <a:tab pos="1152525" algn="l"/>
              </a:tabLst>
            </a:pPr>
            <a:r>
              <a:rPr sz="2400" spc="-10" dirty="0">
                <a:latin typeface="Times New Roman"/>
                <a:cs typeface="Times New Roman"/>
              </a:rPr>
              <a:t>Caretta</a:t>
            </a:r>
            <a:r>
              <a:rPr sz="2400" dirty="0">
                <a:latin typeface="Times New Roman"/>
                <a:cs typeface="Times New Roman"/>
              </a:rPr>
              <a:t>	</a:t>
            </a:r>
            <a:r>
              <a:rPr sz="2400" spc="-10" dirty="0">
                <a:latin typeface="Times New Roman"/>
                <a:cs typeface="Times New Roman"/>
              </a:rPr>
              <a:t>cinsine kaplumbağası</a:t>
            </a:r>
            <a:endParaRPr sz="2400">
              <a:latin typeface="Times New Roman"/>
              <a:cs typeface="Times New Roman"/>
            </a:endParaRPr>
          </a:p>
        </p:txBody>
      </p:sp>
      <p:sp>
        <p:nvSpPr>
          <p:cNvPr id="7" name="object 7"/>
          <p:cNvSpPr txBox="1"/>
          <p:nvPr/>
        </p:nvSpPr>
        <p:spPr>
          <a:xfrm>
            <a:off x="7001382" y="2912298"/>
            <a:ext cx="4315460" cy="2770505"/>
          </a:xfrm>
          <a:prstGeom prst="rect">
            <a:avLst/>
          </a:prstGeom>
        </p:spPr>
        <p:txBody>
          <a:bodyPr vert="horz" wrap="square" lIns="0" tIns="12065" rIns="0" bIns="0" rtlCol="0">
            <a:spAutoFit/>
          </a:bodyPr>
          <a:lstStyle/>
          <a:p>
            <a:pPr marL="12700" marR="5080" algn="just">
              <a:lnSpc>
                <a:spcPct val="150100"/>
              </a:lnSpc>
              <a:spcBef>
                <a:spcPts val="95"/>
              </a:spcBef>
            </a:pPr>
            <a:r>
              <a:rPr sz="2400" dirty="0">
                <a:latin typeface="Times New Roman"/>
                <a:cs typeface="Times New Roman"/>
              </a:rPr>
              <a:t>türüdür.</a:t>
            </a:r>
            <a:r>
              <a:rPr sz="2400" spc="585" dirty="0">
                <a:latin typeface="Times New Roman"/>
                <a:cs typeface="Times New Roman"/>
              </a:rPr>
              <a:t>  </a:t>
            </a:r>
            <a:r>
              <a:rPr sz="2400" dirty="0">
                <a:latin typeface="Times New Roman"/>
                <a:cs typeface="Times New Roman"/>
              </a:rPr>
              <a:t>Sırt</a:t>
            </a:r>
            <a:r>
              <a:rPr sz="2400" spc="590" dirty="0">
                <a:latin typeface="Times New Roman"/>
                <a:cs typeface="Times New Roman"/>
              </a:rPr>
              <a:t>  </a:t>
            </a:r>
            <a:r>
              <a:rPr sz="2400" dirty="0">
                <a:latin typeface="Times New Roman"/>
                <a:cs typeface="Times New Roman"/>
              </a:rPr>
              <a:t>tarafı</a:t>
            </a:r>
            <a:r>
              <a:rPr sz="2400" spc="590" dirty="0">
                <a:latin typeface="Times New Roman"/>
                <a:cs typeface="Times New Roman"/>
              </a:rPr>
              <a:t>  </a:t>
            </a:r>
            <a:r>
              <a:rPr sz="2400" spc="-10" dirty="0">
                <a:latin typeface="Times New Roman"/>
                <a:cs typeface="Times New Roman"/>
              </a:rPr>
              <a:t>kırmızımsı </a:t>
            </a:r>
            <a:r>
              <a:rPr sz="2400" dirty="0">
                <a:latin typeface="Times New Roman"/>
                <a:cs typeface="Times New Roman"/>
              </a:rPr>
              <a:t>kahverengi,</a:t>
            </a:r>
            <a:r>
              <a:rPr sz="2400" spc="40" dirty="0">
                <a:latin typeface="Times New Roman"/>
                <a:cs typeface="Times New Roman"/>
              </a:rPr>
              <a:t> </a:t>
            </a:r>
            <a:r>
              <a:rPr sz="2400" dirty="0">
                <a:latin typeface="Times New Roman"/>
                <a:cs typeface="Times New Roman"/>
              </a:rPr>
              <a:t>alt</a:t>
            </a:r>
            <a:r>
              <a:rPr sz="2400" spc="55" dirty="0">
                <a:latin typeface="Times New Roman"/>
                <a:cs typeface="Times New Roman"/>
              </a:rPr>
              <a:t> </a:t>
            </a:r>
            <a:r>
              <a:rPr sz="2400" dirty="0">
                <a:latin typeface="Times New Roman"/>
                <a:cs typeface="Times New Roman"/>
              </a:rPr>
              <a:t>tarafı</a:t>
            </a:r>
            <a:r>
              <a:rPr sz="2400" spc="50" dirty="0">
                <a:latin typeface="Times New Roman"/>
                <a:cs typeface="Times New Roman"/>
              </a:rPr>
              <a:t> </a:t>
            </a:r>
            <a:r>
              <a:rPr sz="2400" dirty="0">
                <a:latin typeface="Times New Roman"/>
                <a:cs typeface="Times New Roman"/>
              </a:rPr>
              <a:t>ise</a:t>
            </a:r>
            <a:r>
              <a:rPr sz="2400" spc="60" dirty="0">
                <a:latin typeface="Times New Roman"/>
                <a:cs typeface="Times New Roman"/>
              </a:rPr>
              <a:t> </a:t>
            </a:r>
            <a:r>
              <a:rPr sz="2400" spc="-10" dirty="0">
                <a:latin typeface="Times New Roman"/>
                <a:cs typeface="Times New Roman"/>
              </a:rPr>
              <a:t>beyazımsı </a:t>
            </a:r>
            <a:r>
              <a:rPr sz="2400" dirty="0">
                <a:latin typeface="Times New Roman"/>
                <a:cs typeface="Times New Roman"/>
              </a:rPr>
              <a:t>açık</a:t>
            </a:r>
            <a:r>
              <a:rPr sz="2400" spc="434" dirty="0">
                <a:latin typeface="Times New Roman"/>
                <a:cs typeface="Times New Roman"/>
              </a:rPr>
              <a:t> </a:t>
            </a:r>
            <a:r>
              <a:rPr sz="2400" dirty="0">
                <a:latin typeface="Times New Roman"/>
                <a:cs typeface="Times New Roman"/>
              </a:rPr>
              <a:t>sarı</a:t>
            </a:r>
            <a:r>
              <a:rPr sz="2400" spc="425" dirty="0">
                <a:latin typeface="Times New Roman"/>
                <a:cs typeface="Times New Roman"/>
              </a:rPr>
              <a:t> </a:t>
            </a:r>
            <a:r>
              <a:rPr sz="2400" dirty="0">
                <a:latin typeface="Times New Roman"/>
                <a:cs typeface="Times New Roman"/>
              </a:rPr>
              <a:t>renklidir.</a:t>
            </a:r>
            <a:r>
              <a:rPr sz="2400" spc="430" dirty="0">
                <a:latin typeface="Times New Roman"/>
                <a:cs typeface="Times New Roman"/>
              </a:rPr>
              <a:t> </a:t>
            </a:r>
            <a:r>
              <a:rPr sz="2400" dirty="0">
                <a:latin typeface="Times New Roman"/>
                <a:cs typeface="Times New Roman"/>
              </a:rPr>
              <a:t>Dünyada</a:t>
            </a:r>
            <a:r>
              <a:rPr sz="2400" spc="425" dirty="0">
                <a:latin typeface="Times New Roman"/>
                <a:cs typeface="Times New Roman"/>
              </a:rPr>
              <a:t> </a:t>
            </a:r>
            <a:r>
              <a:rPr sz="2400" spc="-20" dirty="0">
                <a:latin typeface="Times New Roman"/>
                <a:cs typeface="Times New Roman"/>
              </a:rPr>
              <a:t>soyu </a:t>
            </a:r>
            <a:r>
              <a:rPr sz="2400" dirty="0">
                <a:latin typeface="Times New Roman"/>
                <a:cs typeface="Times New Roman"/>
              </a:rPr>
              <a:t>tükenmekte</a:t>
            </a:r>
            <a:r>
              <a:rPr sz="2400" spc="135" dirty="0">
                <a:latin typeface="Times New Roman"/>
                <a:cs typeface="Times New Roman"/>
              </a:rPr>
              <a:t> </a:t>
            </a:r>
            <a:r>
              <a:rPr sz="2400" dirty="0">
                <a:latin typeface="Times New Roman"/>
                <a:cs typeface="Times New Roman"/>
              </a:rPr>
              <a:t>olan</a:t>
            </a:r>
            <a:r>
              <a:rPr sz="2400" spc="130" dirty="0">
                <a:latin typeface="Times New Roman"/>
                <a:cs typeface="Times New Roman"/>
              </a:rPr>
              <a:t> </a:t>
            </a:r>
            <a:r>
              <a:rPr sz="2400" dirty="0">
                <a:latin typeface="Times New Roman"/>
                <a:cs typeface="Times New Roman"/>
              </a:rPr>
              <a:t>canlılar</a:t>
            </a:r>
            <a:r>
              <a:rPr sz="2400" spc="105" dirty="0">
                <a:latin typeface="Times New Roman"/>
                <a:cs typeface="Times New Roman"/>
              </a:rPr>
              <a:t> </a:t>
            </a:r>
            <a:r>
              <a:rPr sz="2400" spc="-10" dirty="0">
                <a:latin typeface="Times New Roman"/>
                <a:cs typeface="Times New Roman"/>
              </a:rPr>
              <a:t>listesinde </a:t>
            </a:r>
            <a:r>
              <a:rPr sz="2400" dirty="0">
                <a:latin typeface="Times New Roman"/>
                <a:cs typeface="Times New Roman"/>
              </a:rPr>
              <a:t>yer</a:t>
            </a:r>
            <a:r>
              <a:rPr sz="2400" spc="-5" dirty="0">
                <a:latin typeface="Times New Roman"/>
                <a:cs typeface="Times New Roman"/>
              </a:rPr>
              <a:t> </a:t>
            </a:r>
            <a:r>
              <a:rPr sz="2400" spc="-10" dirty="0">
                <a:latin typeface="Times New Roman"/>
                <a:cs typeface="Times New Roman"/>
              </a:rPr>
              <a:t>almaktadır.</a:t>
            </a:r>
            <a:endParaRPr sz="2400">
              <a:latin typeface="Times New Roman"/>
              <a:cs typeface="Times New Roman"/>
            </a:endParaRPr>
          </a:p>
        </p:txBody>
      </p:sp>
      <p:pic>
        <p:nvPicPr>
          <p:cNvPr id="8" name="object 8"/>
          <p:cNvPicPr/>
          <p:nvPr/>
        </p:nvPicPr>
        <p:blipFill>
          <a:blip r:embed="rId2" cstate="print"/>
          <a:stretch>
            <a:fillRect/>
          </a:stretch>
        </p:blipFill>
        <p:spPr>
          <a:xfrm>
            <a:off x="615695" y="2676144"/>
            <a:ext cx="5337048" cy="306628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623" y="886603"/>
            <a:ext cx="5458248" cy="964431"/>
          </a:xfrm>
          <a:prstGeom prst="rect">
            <a:avLst/>
          </a:prstGeom>
        </p:spPr>
        <p:txBody>
          <a:bodyPr vert="horz" wrap="square" lIns="0" tIns="12065" rIns="0" bIns="0" rtlCol="0">
            <a:spAutoFit/>
          </a:bodyPr>
          <a:lstStyle/>
          <a:p>
            <a:pPr marR="83185" algn="ctr">
              <a:lnSpc>
                <a:spcPts val="3650"/>
              </a:lnSpc>
              <a:spcBef>
                <a:spcPts val="95"/>
              </a:spcBef>
            </a:pPr>
            <a:r>
              <a:rPr b="0" spc="-10" dirty="0">
                <a:latin typeface="Calibri Light"/>
                <a:cs typeface="Calibri Light"/>
              </a:rPr>
              <a:t>KUMRU</a:t>
            </a:r>
          </a:p>
          <a:p>
            <a:pPr algn="ctr">
              <a:lnSpc>
                <a:spcPts val="3650"/>
              </a:lnSpc>
            </a:pPr>
            <a:r>
              <a:rPr b="0" spc="-35" dirty="0">
                <a:latin typeface="Calibri Light"/>
                <a:cs typeface="Calibri Light"/>
              </a:rPr>
              <a:t>(</a:t>
            </a:r>
            <a:r>
              <a:rPr b="0" i="1" spc="-35" dirty="0">
                <a:latin typeface="Calibri Light"/>
                <a:cs typeface="Calibri Light"/>
              </a:rPr>
              <a:t>Streptopelıa</a:t>
            </a:r>
            <a:r>
              <a:rPr b="0" i="1" spc="-80" dirty="0">
                <a:latin typeface="Calibri Light"/>
                <a:cs typeface="Calibri Light"/>
              </a:rPr>
              <a:t> </a:t>
            </a:r>
            <a:r>
              <a:rPr b="0" i="1" spc="-10" dirty="0">
                <a:latin typeface="Calibri Light"/>
                <a:cs typeface="Calibri Light"/>
              </a:rPr>
              <a:t>Decaocto</a:t>
            </a:r>
            <a:r>
              <a:rPr b="0" spc="-10" dirty="0">
                <a:latin typeface="Calibri Light"/>
                <a:cs typeface="Calibri Light"/>
              </a:rPr>
              <a:t>)</a:t>
            </a:r>
          </a:p>
        </p:txBody>
      </p:sp>
      <p:sp>
        <p:nvSpPr>
          <p:cNvPr id="3" name="object 3"/>
          <p:cNvSpPr txBox="1"/>
          <p:nvPr/>
        </p:nvSpPr>
        <p:spPr>
          <a:xfrm>
            <a:off x="7363714" y="2091690"/>
            <a:ext cx="3531235" cy="2367280"/>
          </a:xfrm>
          <a:prstGeom prst="rect">
            <a:avLst/>
          </a:prstGeom>
        </p:spPr>
        <p:txBody>
          <a:bodyPr vert="horz" wrap="square" lIns="0" tIns="48895" rIns="0" bIns="0" rtlCol="0">
            <a:spAutoFit/>
          </a:bodyPr>
          <a:lstStyle/>
          <a:p>
            <a:pPr marL="12700" marR="5080">
              <a:lnSpc>
                <a:spcPct val="90000"/>
              </a:lnSpc>
              <a:spcBef>
                <a:spcPts val="385"/>
              </a:spcBef>
            </a:pPr>
            <a:r>
              <a:rPr sz="2400" dirty="0">
                <a:latin typeface="Times New Roman"/>
                <a:cs typeface="Times New Roman"/>
              </a:rPr>
              <a:t>Kumru</a:t>
            </a:r>
            <a:r>
              <a:rPr sz="2400" spc="-55" dirty="0">
                <a:latin typeface="Times New Roman"/>
                <a:cs typeface="Times New Roman"/>
              </a:rPr>
              <a:t> </a:t>
            </a:r>
            <a:r>
              <a:rPr sz="2400" dirty="0">
                <a:latin typeface="Times New Roman"/>
                <a:cs typeface="Times New Roman"/>
              </a:rPr>
              <a:t>kuşları,</a:t>
            </a:r>
            <a:r>
              <a:rPr sz="2400" spc="-50" dirty="0">
                <a:latin typeface="Times New Roman"/>
                <a:cs typeface="Times New Roman"/>
              </a:rPr>
              <a:t> </a:t>
            </a:r>
            <a:r>
              <a:rPr sz="2400" spc="-10" dirty="0">
                <a:latin typeface="Times New Roman"/>
                <a:cs typeface="Times New Roman"/>
              </a:rPr>
              <a:t>güvercinlere </a:t>
            </a:r>
            <a:r>
              <a:rPr sz="2400" dirty="0">
                <a:latin typeface="Times New Roman"/>
                <a:cs typeface="Times New Roman"/>
              </a:rPr>
              <a:t>göre</a:t>
            </a:r>
            <a:r>
              <a:rPr sz="2400" spc="20" dirty="0">
                <a:latin typeface="Times New Roman"/>
                <a:cs typeface="Times New Roman"/>
              </a:rPr>
              <a:t> </a:t>
            </a:r>
            <a:r>
              <a:rPr sz="2400" dirty="0">
                <a:latin typeface="Times New Roman"/>
                <a:cs typeface="Times New Roman"/>
              </a:rPr>
              <a:t>daha</a:t>
            </a:r>
            <a:r>
              <a:rPr sz="2400" spc="-25" dirty="0">
                <a:latin typeface="Times New Roman"/>
                <a:cs typeface="Times New Roman"/>
              </a:rPr>
              <a:t> </a:t>
            </a:r>
            <a:r>
              <a:rPr sz="2400" dirty="0">
                <a:latin typeface="Times New Roman"/>
                <a:cs typeface="Times New Roman"/>
              </a:rPr>
              <a:t>minik</a:t>
            </a:r>
            <a:r>
              <a:rPr sz="2400" spc="-40" dirty="0">
                <a:latin typeface="Times New Roman"/>
                <a:cs typeface="Times New Roman"/>
              </a:rPr>
              <a:t> </a:t>
            </a:r>
            <a:r>
              <a:rPr sz="2400" dirty="0">
                <a:latin typeface="Times New Roman"/>
                <a:cs typeface="Times New Roman"/>
              </a:rPr>
              <a:t>bir</a:t>
            </a:r>
            <a:r>
              <a:rPr sz="2400" spc="-10" dirty="0">
                <a:latin typeface="Times New Roman"/>
                <a:cs typeface="Times New Roman"/>
              </a:rPr>
              <a:t> yapıya sahiptir.</a:t>
            </a:r>
            <a:r>
              <a:rPr sz="2400" spc="-75" dirty="0">
                <a:latin typeface="Times New Roman"/>
                <a:cs typeface="Times New Roman"/>
              </a:rPr>
              <a:t> </a:t>
            </a:r>
            <a:r>
              <a:rPr sz="2400" dirty="0">
                <a:latin typeface="Times New Roman"/>
                <a:cs typeface="Times New Roman"/>
              </a:rPr>
              <a:t>Kumru</a:t>
            </a:r>
            <a:r>
              <a:rPr sz="2400" spc="-80" dirty="0">
                <a:latin typeface="Times New Roman"/>
                <a:cs typeface="Times New Roman"/>
              </a:rPr>
              <a:t> </a:t>
            </a:r>
            <a:r>
              <a:rPr sz="2400" spc="-10" dirty="0">
                <a:latin typeface="Times New Roman"/>
                <a:cs typeface="Times New Roman"/>
              </a:rPr>
              <a:t>kuşları, </a:t>
            </a:r>
            <a:r>
              <a:rPr sz="2400" dirty="0">
                <a:latin typeface="Times New Roman"/>
                <a:cs typeface="Times New Roman"/>
              </a:rPr>
              <a:t>kiremit</a:t>
            </a:r>
            <a:r>
              <a:rPr sz="2400" spc="-65" dirty="0">
                <a:latin typeface="Times New Roman"/>
                <a:cs typeface="Times New Roman"/>
              </a:rPr>
              <a:t> </a:t>
            </a:r>
            <a:r>
              <a:rPr sz="2400" dirty="0">
                <a:latin typeface="Times New Roman"/>
                <a:cs typeface="Times New Roman"/>
              </a:rPr>
              <a:t>renginde</a:t>
            </a:r>
            <a:r>
              <a:rPr sz="2400" spc="-20" dirty="0">
                <a:latin typeface="Times New Roman"/>
                <a:cs typeface="Times New Roman"/>
              </a:rPr>
              <a:t> </a:t>
            </a:r>
            <a:r>
              <a:rPr sz="2400" dirty="0">
                <a:latin typeface="Times New Roman"/>
                <a:cs typeface="Times New Roman"/>
              </a:rPr>
              <a:t>tüyleri</a:t>
            </a:r>
            <a:r>
              <a:rPr sz="2400" spc="-5" dirty="0">
                <a:latin typeface="Times New Roman"/>
                <a:cs typeface="Times New Roman"/>
              </a:rPr>
              <a:t> </a:t>
            </a:r>
            <a:r>
              <a:rPr sz="2400" spc="-25" dirty="0">
                <a:latin typeface="Times New Roman"/>
                <a:cs typeface="Times New Roman"/>
              </a:rPr>
              <a:t>ile </a:t>
            </a:r>
            <a:r>
              <a:rPr sz="2400" dirty="0">
                <a:latin typeface="Times New Roman"/>
                <a:cs typeface="Times New Roman"/>
              </a:rPr>
              <a:t>genel</a:t>
            </a:r>
            <a:r>
              <a:rPr sz="2400" spc="-10" dirty="0">
                <a:latin typeface="Times New Roman"/>
                <a:cs typeface="Times New Roman"/>
              </a:rPr>
              <a:t> </a:t>
            </a:r>
            <a:r>
              <a:rPr sz="2400" dirty="0">
                <a:latin typeface="Times New Roman"/>
                <a:cs typeface="Times New Roman"/>
              </a:rPr>
              <a:t>olarak</a:t>
            </a:r>
            <a:r>
              <a:rPr sz="2400" spc="-15" dirty="0">
                <a:latin typeface="Times New Roman"/>
                <a:cs typeface="Times New Roman"/>
              </a:rPr>
              <a:t> </a:t>
            </a:r>
            <a:r>
              <a:rPr sz="2400" dirty="0">
                <a:latin typeface="Times New Roman"/>
                <a:cs typeface="Times New Roman"/>
              </a:rPr>
              <a:t>herkesin</a:t>
            </a:r>
            <a:r>
              <a:rPr sz="2400" spc="-30" dirty="0">
                <a:latin typeface="Times New Roman"/>
                <a:cs typeface="Times New Roman"/>
              </a:rPr>
              <a:t> </a:t>
            </a:r>
            <a:r>
              <a:rPr sz="2400" spc="-10" dirty="0">
                <a:latin typeface="Times New Roman"/>
                <a:cs typeface="Times New Roman"/>
              </a:rPr>
              <a:t>sürekli </a:t>
            </a:r>
            <a:r>
              <a:rPr sz="2400" dirty="0">
                <a:latin typeface="Times New Roman"/>
                <a:cs typeface="Times New Roman"/>
              </a:rPr>
              <a:t>gördüğü kuşlar</a:t>
            </a:r>
            <a:r>
              <a:rPr sz="2400" spc="-20" dirty="0">
                <a:latin typeface="Times New Roman"/>
                <a:cs typeface="Times New Roman"/>
              </a:rPr>
              <a:t> </a:t>
            </a:r>
            <a:r>
              <a:rPr sz="2400" spc="-10" dirty="0">
                <a:latin typeface="Times New Roman"/>
                <a:cs typeface="Times New Roman"/>
              </a:rPr>
              <a:t>arasındadır.</a:t>
            </a:r>
            <a:endParaRPr sz="2400">
              <a:latin typeface="Times New Roman"/>
              <a:cs typeface="Times New Roman"/>
            </a:endParaRPr>
          </a:p>
          <a:p>
            <a:pPr marL="12700">
              <a:lnSpc>
                <a:spcPts val="2595"/>
              </a:lnSpc>
            </a:pPr>
            <a:r>
              <a:rPr sz="2400" dirty="0">
                <a:latin typeface="Times New Roman"/>
                <a:cs typeface="Times New Roman"/>
              </a:rPr>
              <a:t>Yılda</a:t>
            </a:r>
            <a:r>
              <a:rPr sz="2400" spc="-35" dirty="0">
                <a:latin typeface="Times New Roman"/>
                <a:cs typeface="Times New Roman"/>
              </a:rPr>
              <a:t> </a:t>
            </a:r>
            <a:r>
              <a:rPr sz="2400" dirty="0">
                <a:latin typeface="Times New Roman"/>
                <a:cs typeface="Times New Roman"/>
              </a:rPr>
              <a:t>iki</a:t>
            </a:r>
            <a:r>
              <a:rPr sz="2400" spc="-50" dirty="0">
                <a:latin typeface="Times New Roman"/>
                <a:cs typeface="Times New Roman"/>
              </a:rPr>
              <a:t> </a:t>
            </a:r>
            <a:r>
              <a:rPr sz="2400" dirty="0">
                <a:latin typeface="Times New Roman"/>
                <a:cs typeface="Times New Roman"/>
              </a:rPr>
              <a:t>kere</a:t>
            </a:r>
            <a:r>
              <a:rPr sz="2400" spc="-25" dirty="0">
                <a:latin typeface="Times New Roman"/>
                <a:cs typeface="Times New Roman"/>
              </a:rPr>
              <a:t> </a:t>
            </a:r>
            <a:r>
              <a:rPr sz="2400" dirty="0">
                <a:latin typeface="Times New Roman"/>
                <a:cs typeface="Times New Roman"/>
              </a:rPr>
              <a:t>yavru</a:t>
            </a:r>
            <a:r>
              <a:rPr sz="2400" spc="50" dirty="0">
                <a:latin typeface="Times New Roman"/>
                <a:cs typeface="Times New Roman"/>
              </a:rPr>
              <a:t> </a:t>
            </a:r>
            <a:r>
              <a:rPr sz="2400" spc="-10" dirty="0">
                <a:latin typeface="Times New Roman"/>
                <a:cs typeface="Times New Roman"/>
              </a:rPr>
              <a:t>verirler.</a:t>
            </a:r>
            <a:endParaRPr sz="2400">
              <a:latin typeface="Times New Roman"/>
              <a:cs typeface="Times New Roman"/>
            </a:endParaRPr>
          </a:p>
        </p:txBody>
      </p:sp>
      <p:pic>
        <p:nvPicPr>
          <p:cNvPr id="4" name="object 4"/>
          <p:cNvPicPr/>
          <p:nvPr/>
        </p:nvPicPr>
        <p:blipFill>
          <a:blip r:embed="rId2" cstate="print"/>
          <a:stretch>
            <a:fillRect/>
          </a:stretch>
        </p:blipFill>
        <p:spPr>
          <a:xfrm>
            <a:off x="1066800" y="2319527"/>
            <a:ext cx="5193792" cy="349910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31CADAF-5AA5-75D8-B004-7909A9513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833" y="2084473"/>
            <a:ext cx="3138334" cy="2689054"/>
          </a:xfrm>
          <a:prstGeom prst="rect">
            <a:avLst/>
          </a:prstGeom>
        </p:spPr>
      </p:pic>
      <p:sp>
        <p:nvSpPr>
          <p:cNvPr id="5" name="Metin kutusu 4">
            <a:extLst>
              <a:ext uri="{FF2B5EF4-FFF2-40B4-BE49-F238E27FC236}">
                <a16:creationId xmlns:a16="http://schemas.microsoft.com/office/drawing/2014/main" id="{533B4075-CE92-5375-DA7E-C119809E6CA9}"/>
              </a:ext>
            </a:extLst>
          </p:cNvPr>
          <p:cNvSpPr txBox="1"/>
          <p:nvPr/>
        </p:nvSpPr>
        <p:spPr>
          <a:xfrm>
            <a:off x="4347701" y="1270508"/>
            <a:ext cx="3685253" cy="584775"/>
          </a:xfrm>
          <a:prstGeom prst="rect">
            <a:avLst/>
          </a:prstGeom>
          <a:noFill/>
        </p:spPr>
        <p:txBody>
          <a:bodyPr wrap="square">
            <a:spAutoFit/>
          </a:bodyPr>
          <a:lstStyle/>
          <a:p>
            <a:r>
              <a:rPr lang="tr-TR" sz="3200" dirty="0"/>
              <a:t>ÖZGÜR BEY OTEL</a:t>
            </a:r>
          </a:p>
        </p:txBody>
      </p:sp>
    </p:spTree>
    <p:extLst>
      <p:ext uri="{BB962C8B-B14F-4D97-AF65-F5344CB8AC3E}">
        <p14:creationId xmlns:p14="http://schemas.microsoft.com/office/powerpoint/2010/main" val="34605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61A1B6-8175-891F-E8F7-3EDA038E7079}"/>
              </a:ext>
            </a:extLst>
          </p:cNvPr>
          <p:cNvSpPr>
            <a:spLocks noGrp="1"/>
          </p:cNvSpPr>
          <p:nvPr>
            <p:ph idx="1"/>
          </p:nvPr>
        </p:nvSpPr>
        <p:spPr>
          <a:xfrm>
            <a:off x="703962" y="1621366"/>
            <a:ext cx="4379401" cy="3615267"/>
          </a:xfrm>
        </p:spPr>
        <p:txBody>
          <a:bodyPr/>
          <a:lstStyle/>
          <a:p>
            <a:r>
              <a:rPr lang="tr-TR" sz="3200" spc="-10" dirty="0">
                <a:solidFill>
                  <a:schemeClr val="tx1"/>
                </a:solidFill>
                <a:latin typeface="Calibri" panose="020F0502020204030204" pitchFamily="34" charset="0"/>
                <a:ea typeface="Calibri" panose="020F0502020204030204" pitchFamily="34" charset="0"/>
                <a:cs typeface="Calibri" panose="020F0502020204030204" pitchFamily="34" charset="0"/>
              </a:rPr>
              <a:t>Değerlerimiz;</a:t>
            </a:r>
            <a:endPar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13" name="object 3">
            <a:extLst>
              <a:ext uri="{FF2B5EF4-FFF2-40B4-BE49-F238E27FC236}">
                <a16:creationId xmlns:a16="http://schemas.microsoft.com/office/drawing/2014/main" id="{A4F5022A-031C-4DAA-67BB-40F546328FCF}"/>
              </a:ext>
            </a:extLst>
          </p:cNvPr>
          <p:cNvSpPr txBox="1"/>
          <p:nvPr/>
        </p:nvSpPr>
        <p:spPr>
          <a:xfrm>
            <a:off x="5772911" y="1520952"/>
            <a:ext cx="1786255" cy="1073150"/>
          </a:xfrm>
          <a:prstGeom prst="rect">
            <a:avLst/>
          </a:prstGeom>
          <a:solidFill>
            <a:srgbClr val="44536A"/>
          </a:solidFill>
          <a:ln w="18288">
            <a:solidFill>
              <a:srgbClr val="E7E6E6"/>
            </a:solidFill>
          </a:ln>
        </p:spPr>
        <p:txBody>
          <a:bodyPr vert="horz" wrap="square" lIns="0" tIns="87630" rIns="0" bIns="0" rtlCol="0">
            <a:spAutoFit/>
          </a:bodyPr>
          <a:lstStyle/>
          <a:p>
            <a:pPr>
              <a:spcBef>
                <a:spcPts val="690"/>
              </a:spcBef>
            </a:pPr>
            <a:endParaRPr sz="1900">
              <a:solidFill>
                <a:prstClr val="black"/>
              </a:solidFill>
              <a:latin typeface="Times New Roman"/>
              <a:cs typeface="Times New Roman"/>
            </a:endParaRPr>
          </a:p>
          <a:p>
            <a:pPr marL="118745"/>
            <a:r>
              <a:rPr sz="1900" spc="-10" dirty="0">
                <a:solidFill>
                  <a:srgbClr val="FFFFFF"/>
                </a:solidFill>
                <a:latin typeface="Calibri"/>
                <a:cs typeface="Calibri"/>
              </a:rPr>
              <a:t>Misafirperverlik</a:t>
            </a:r>
            <a:endParaRPr sz="1900">
              <a:solidFill>
                <a:prstClr val="black"/>
              </a:solidFill>
              <a:latin typeface="Calibri"/>
              <a:cs typeface="Calibri"/>
            </a:endParaRPr>
          </a:p>
        </p:txBody>
      </p:sp>
      <p:sp>
        <p:nvSpPr>
          <p:cNvPr id="14" name="object 4">
            <a:extLst>
              <a:ext uri="{FF2B5EF4-FFF2-40B4-BE49-F238E27FC236}">
                <a16:creationId xmlns:a16="http://schemas.microsoft.com/office/drawing/2014/main" id="{3501AD00-0705-C7E5-375B-2757A435A1D2}"/>
              </a:ext>
            </a:extLst>
          </p:cNvPr>
          <p:cNvSpPr txBox="1"/>
          <p:nvPr/>
        </p:nvSpPr>
        <p:spPr>
          <a:xfrm>
            <a:off x="7735823" y="1520952"/>
            <a:ext cx="1789430" cy="1073150"/>
          </a:xfrm>
          <a:prstGeom prst="rect">
            <a:avLst/>
          </a:prstGeom>
          <a:solidFill>
            <a:srgbClr val="44536A"/>
          </a:solidFill>
          <a:ln w="18288">
            <a:solidFill>
              <a:srgbClr val="E7E6E6"/>
            </a:solidFill>
          </a:ln>
        </p:spPr>
        <p:txBody>
          <a:bodyPr vert="horz" wrap="square" lIns="0" tIns="233045" rIns="0" bIns="0" rtlCol="0">
            <a:spAutoFit/>
          </a:bodyPr>
          <a:lstStyle/>
          <a:p>
            <a:pPr marL="2540" algn="ctr">
              <a:lnSpc>
                <a:spcPts val="2185"/>
              </a:lnSpc>
              <a:spcBef>
                <a:spcPts val="1835"/>
              </a:spcBef>
            </a:pPr>
            <a:r>
              <a:rPr sz="1900" dirty="0">
                <a:solidFill>
                  <a:srgbClr val="FFFFFF"/>
                </a:solidFill>
                <a:latin typeface="Calibri"/>
                <a:cs typeface="Calibri"/>
              </a:rPr>
              <a:t>Ekip</a:t>
            </a:r>
            <a:r>
              <a:rPr sz="1900" spc="-50" dirty="0">
                <a:solidFill>
                  <a:srgbClr val="FFFFFF"/>
                </a:solidFill>
                <a:latin typeface="Calibri"/>
                <a:cs typeface="Calibri"/>
              </a:rPr>
              <a:t> </a:t>
            </a:r>
            <a:r>
              <a:rPr sz="1900" spc="-10" dirty="0">
                <a:solidFill>
                  <a:srgbClr val="FFFFFF"/>
                </a:solidFill>
                <a:latin typeface="Calibri"/>
                <a:cs typeface="Calibri"/>
              </a:rPr>
              <a:t>Çalışmasına</a:t>
            </a:r>
            <a:endParaRPr sz="1900">
              <a:solidFill>
                <a:prstClr val="black"/>
              </a:solidFill>
              <a:latin typeface="Calibri"/>
              <a:cs typeface="Calibri"/>
            </a:endParaRPr>
          </a:p>
          <a:p>
            <a:pPr marL="3175" algn="ctr">
              <a:lnSpc>
                <a:spcPts val="2185"/>
              </a:lnSpc>
            </a:pPr>
            <a:r>
              <a:rPr sz="1900" spc="-10" dirty="0">
                <a:solidFill>
                  <a:srgbClr val="FFFFFF"/>
                </a:solidFill>
                <a:latin typeface="Calibri"/>
                <a:cs typeface="Calibri"/>
              </a:rPr>
              <a:t>Güvenen</a:t>
            </a:r>
            <a:endParaRPr sz="1900">
              <a:solidFill>
                <a:prstClr val="black"/>
              </a:solidFill>
              <a:latin typeface="Calibri"/>
              <a:cs typeface="Calibri"/>
            </a:endParaRPr>
          </a:p>
        </p:txBody>
      </p:sp>
      <p:sp>
        <p:nvSpPr>
          <p:cNvPr id="15" name="object 5">
            <a:extLst>
              <a:ext uri="{FF2B5EF4-FFF2-40B4-BE49-F238E27FC236}">
                <a16:creationId xmlns:a16="http://schemas.microsoft.com/office/drawing/2014/main" id="{9910A3D5-FCE5-1060-2BC4-CAB5DBF54A14}"/>
              </a:ext>
            </a:extLst>
          </p:cNvPr>
          <p:cNvSpPr txBox="1"/>
          <p:nvPr/>
        </p:nvSpPr>
        <p:spPr>
          <a:xfrm>
            <a:off x="9701783" y="1520952"/>
            <a:ext cx="1786255" cy="1073150"/>
          </a:xfrm>
          <a:prstGeom prst="rect">
            <a:avLst/>
          </a:prstGeom>
          <a:solidFill>
            <a:srgbClr val="44536A"/>
          </a:solidFill>
          <a:ln w="18288">
            <a:solidFill>
              <a:srgbClr val="E7E6E6"/>
            </a:solidFill>
          </a:ln>
        </p:spPr>
        <p:txBody>
          <a:bodyPr vert="horz" wrap="square" lIns="0" tIns="233045" rIns="0" bIns="0" rtlCol="0">
            <a:spAutoFit/>
          </a:bodyPr>
          <a:lstStyle/>
          <a:p>
            <a:pPr marL="3810" algn="ctr">
              <a:lnSpc>
                <a:spcPts val="2185"/>
              </a:lnSpc>
              <a:spcBef>
                <a:spcPts val="1835"/>
              </a:spcBef>
            </a:pPr>
            <a:r>
              <a:rPr sz="1900" dirty="0">
                <a:solidFill>
                  <a:srgbClr val="FFFFFF"/>
                </a:solidFill>
                <a:latin typeface="Calibri"/>
                <a:cs typeface="Calibri"/>
              </a:rPr>
              <a:t>İnsana</a:t>
            </a:r>
            <a:r>
              <a:rPr sz="1900" spc="-60" dirty="0">
                <a:solidFill>
                  <a:srgbClr val="FFFFFF"/>
                </a:solidFill>
                <a:latin typeface="Calibri"/>
                <a:cs typeface="Calibri"/>
              </a:rPr>
              <a:t> </a:t>
            </a:r>
            <a:r>
              <a:rPr sz="1900" spc="-25" dirty="0">
                <a:solidFill>
                  <a:srgbClr val="FFFFFF"/>
                </a:solidFill>
                <a:latin typeface="Calibri"/>
                <a:cs typeface="Calibri"/>
              </a:rPr>
              <a:t>ve</a:t>
            </a:r>
            <a:endParaRPr sz="1900">
              <a:solidFill>
                <a:prstClr val="black"/>
              </a:solidFill>
              <a:latin typeface="Calibri"/>
              <a:cs typeface="Calibri"/>
            </a:endParaRPr>
          </a:p>
          <a:p>
            <a:pPr marL="3810" algn="ctr">
              <a:lnSpc>
                <a:spcPts val="2185"/>
              </a:lnSpc>
            </a:pPr>
            <a:r>
              <a:rPr sz="1900" spc="-10" dirty="0">
                <a:solidFill>
                  <a:srgbClr val="FFFFFF"/>
                </a:solidFill>
                <a:latin typeface="Calibri"/>
                <a:cs typeface="Calibri"/>
              </a:rPr>
              <a:t>Çevreye</a:t>
            </a:r>
            <a:r>
              <a:rPr sz="1900" spc="-70" dirty="0">
                <a:solidFill>
                  <a:srgbClr val="FFFFFF"/>
                </a:solidFill>
                <a:latin typeface="Calibri"/>
                <a:cs typeface="Calibri"/>
              </a:rPr>
              <a:t> </a:t>
            </a:r>
            <a:r>
              <a:rPr sz="1900" spc="-10" dirty="0">
                <a:solidFill>
                  <a:srgbClr val="FFFFFF"/>
                </a:solidFill>
                <a:latin typeface="Calibri"/>
                <a:cs typeface="Calibri"/>
              </a:rPr>
              <a:t>Saygılı</a:t>
            </a:r>
            <a:endParaRPr sz="1900">
              <a:solidFill>
                <a:prstClr val="black"/>
              </a:solidFill>
              <a:latin typeface="Calibri"/>
              <a:cs typeface="Calibri"/>
            </a:endParaRPr>
          </a:p>
        </p:txBody>
      </p:sp>
      <p:sp>
        <p:nvSpPr>
          <p:cNvPr id="16" name="object 6">
            <a:extLst>
              <a:ext uri="{FF2B5EF4-FFF2-40B4-BE49-F238E27FC236}">
                <a16:creationId xmlns:a16="http://schemas.microsoft.com/office/drawing/2014/main" id="{A498C47D-6E27-4BD2-A830-926AA42497B8}"/>
              </a:ext>
            </a:extLst>
          </p:cNvPr>
          <p:cNvSpPr txBox="1"/>
          <p:nvPr/>
        </p:nvSpPr>
        <p:spPr>
          <a:xfrm>
            <a:off x="5772911" y="2773679"/>
            <a:ext cx="1786255" cy="1069975"/>
          </a:xfrm>
          <a:prstGeom prst="rect">
            <a:avLst/>
          </a:prstGeom>
          <a:solidFill>
            <a:srgbClr val="44536A"/>
          </a:solidFill>
          <a:ln w="18288">
            <a:solidFill>
              <a:srgbClr val="E7E6E6"/>
            </a:solidFill>
          </a:ln>
        </p:spPr>
        <p:txBody>
          <a:bodyPr vert="horz" wrap="square" lIns="0" tIns="85725" rIns="0" bIns="0" rtlCol="0">
            <a:spAutoFit/>
          </a:bodyPr>
          <a:lstStyle/>
          <a:p>
            <a:pPr>
              <a:spcBef>
                <a:spcPts val="675"/>
              </a:spcBef>
            </a:pPr>
            <a:endParaRPr sz="1900">
              <a:solidFill>
                <a:prstClr val="black"/>
              </a:solidFill>
              <a:latin typeface="Times New Roman"/>
              <a:cs typeface="Times New Roman"/>
            </a:endParaRPr>
          </a:p>
          <a:p>
            <a:pPr marL="215900">
              <a:spcBef>
                <a:spcPts val="5"/>
              </a:spcBef>
            </a:pPr>
            <a:r>
              <a:rPr sz="1900" spc="-20" dirty="0">
                <a:solidFill>
                  <a:srgbClr val="FFFFFF"/>
                </a:solidFill>
                <a:latin typeface="Calibri"/>
                <a:cs typeface="Calibri"/>
              </a:rPr>
              <a:t>Yasalara</a:t>
            </a:r>
            <a:r>
              <a:rPr sz="1900" spc="-45" dirty="0">
                <a:solidFill>
                  <a:srgbClr val="FFFFFF"/>
                </a:solidFill>
                <a:latin typeface="Calibri"/>
                <a:cs typeface="Calibri"/>
              </a:rPr>
              <a:t> </a:t>
            </a:r>
            <a:r>
              <a:rPr sz="1900" spc="-20" dirty="0">
                <a:solidFill>
                  <a:srgbClr val="FFFFFF"/>
                </a:solidFill>
                <a:latin typeface="Calibri"/>
                <a:cs typeface="Calibri"/>
              </a:rPr>
              <a:t>Uyan</a:t>
            </a:r>
            <a:endParaRPr sz="1900">
              <a:solidFill>
                <a:prstClr val="black"/>
              </a:solidFill>
              <a:latin typeface="Calibri"/>
              <a:cs typeface="Calibri"/>
            </a:endParaRPr>
          </a:p>
        </p:txBody>
      </p:sp>
      <p:sp>
        <p:nvSpPr>
          <p:cNvPr id="17" name="object 7">
            <a:extLst>
              <a:ext uri="{FF2B5EF4-FFF2-40B4-BE49-F238E27FC236}">
                <a16:creationId xmlns:a16="http://schemas.microsoft.com/office/drawing/2014/main" id="{1EA3B4BE-28D4-A96F-E169-F475D9A95C63}"/>
              </a:ext>
            </a:extLst>
          </p:cNvPr>
          <p:cNvSpPr txBox="1"/>
          <p:nvPr/>
        </p:nvSpPr>
        <p:spPr>
          <a:xfrm>
            <a:off x="7735823" y="2773679"/>
            <a:ext cx="1789430" cy="1069975"/>
          </a:xfrm>
          <a:prstGeom prst="rect">
            <a:avLst/>
          </a:prstGeom>
          <a:solidFill>
            <a:srgbClr val="44536A"/>
          </a:solidFill>
          <a:ln w="18288">
            <a:solidFill>
              <a:srgbClr val="E7E6E6"/>
            </a:solidFill>
          </a:ln>
        </p:spPr>
        <p:txBody>
          <a:bodyPr vert="horz" wrap="square" lIns="0" tIns="127635" rIns="0" bIns="0" rtlCol="0">
            <a:spAutoFit/>
          </a:bodyPr>
          <a:lstStyle/>
          <a:p>
            <a:pPr marL="142240" marR="131445" algn="ctr">
              <a:lnSpc>
                <a:spcPts val="2090"/>
              </a:lnSpc>
              <a:spcBef>
                <a:spcPts val="1005"/>
              </a:spcBef>
            </a:pPr>
            <a:r>
              <a:rPr sz="1900" spc="-10" dirty="0">
                <a:solidFill>
                  <a:srgbClr val="FFFFFF"/>
                </a:solidFill>
                <a:latin typeface="Calibri"/>
                <a:cs typeface="Calibri"/>
              </a:rPr>
              <a:t>Güvenilirliğe </a:t>
            </a:r>
            <a:r>
              <a:rPr sz="1900" spc="-25" dirty="0">
                <a:solidFill>
                  <a:srgbClr val="FFFFFF"/>
                </a:solidFill>
                <a:latin typeface="Calibri"/>
                <a:cs typeface="Calibri"/>
              </a:rPr>
              <a:t>ve </a:t>
            </a:r>
            <a:r>
              <a:rPr sz="1900" spc="-10" dirty="0">
                <a:solidFill>
                  <a:srgbClr val="FFFFFF"/>
                </a:solidFill>
                <a:latin typeface="Calibri"/>
                <a:cs typeface="Calibri"/>
              </a:rPr>
              <a:t>Dürüstlüğe </a:t>
            </a:r>
            <a:r>
              <a:rPr sz="1900" dirty="0">
                <a:solidFill>
                  <a:srgbClr val="FFFFFF"/>
                </a:solidFill>
                <a:latin typeface="Calibri"/>
                <a:cs typeface="Calibri"/>
              </a:rPr>
              <a:t>önem</a:t>
            </a:r>
            <a:r>
              <a:rPr sz="1900" spc="-30" dirty="0">
                <a:solidFill>
                  <a:srgbClr val="FFFFFF"/>
                </a:solidFill>
                <a:latin typeface="Calibri"/>
                <a:cs typeface="Calibri"/>
              </a:rPr>
              <a:t> </a:t>
            </a:r>
            <a:r>
              <a:rPr sz="1900" spc="-10" dirty="0">
                <a:solidFill>
                  <a:srgbClr val="FFFFFF"/>
                </a:solidFill>
                <a:latin typeface="Calibri"/>
                <a:cs typeface="Calibri"/>
              </a:rPr>
              <a:t>veren</a:t>
            </a:r>
            <a:endParaRPr sz="1900">
              <a:solidFill>
                <a:prstClr val="black"/>
              </a:solidFill>
              <a:latin typeface="Calibri"/>
              <a:cs typeface="Calibri"/>
            </a:endParaRPr>
          </a:p>
        </p:txBody>
      </p:sp>
      <p:sp>
        <p:nvSpPr>
          <p:cNvPr id="18" name="object 8">
            <a:extLst>
              <a:ext uri="{FF2B5EF4-FFF2-40B4-BE49-F238E27FC236}">
                <a16:creationId xmlns:a16="http://schemas.microsoft.com/office/drawing/2014/main" id="{94418B2C-7347-D692-2E51-9D905D459E40}"/>
              </a:ext>
            </a:extLst>
          </p:cNvPr>
          <p:cNvSpPr txBox="1"/>
          <p:nvPr/>
        </p:nvSpPr>
        <p:spPr>
          <a:xfrm>
            <a:off x="9701783" y="2773679"/>
            <a:ext cx="1786255" cy="1069975"/>
          </a:xfrm>
          <a:prstGeom prst="rect">
            <a:avLst/>
          </a:prstGeom>
          <a:solidFill>
            <a:srgbClr val="44536A"/>
          </a:solidFill>
          <a:ln w="18288">
            <a:solidFill>
              <a:srgbClr val="E7E6E6"/>
            </a:solidFill>
          </a:ln>
        </p:spPr>
        <p:txBody>
          <a:bodyPr vert="horz" wrap="square" lIns="0" tIns="85725" rIns="0" bIns="0" rtlCol="0">
            <a:spAutoFit/>
          </a:bodyPr>
          <a:lstStyle/>
          <a:p>
            <a:pPr>
              <a:spcBef>
                <a:spcPts val="675"/>
              </a:spcBef>
            </a:pPr>
            <a:endParaRPr sz="1900">
              <a:solidFill>
                <a:prstClr val="black"/>
              </a:solidFill>
              <a:latin typeface="Times New Roman"/>
              <a:cs typeface="Times New Roman"/>
            </a:endParaRPr>
          </a:p>
          <a:p>
            <a:pPr marL="306705">
              <a:spcBef>
                <a:spcPts val="5"/>
              </a:spcBef>
            </a:pPr>
            <a:r>
              <a:rPr sz="1900" spc="-20" dirty="0">
                <a:solidFill>
                  <a:srgbClr val="FFFFFF"/>
                </a:solidFill>
                <a:latin typeface="Calibri"/>
                <a:cs typeface="Calibri"/>
              </a:rPr>
              <a:t>Yeniliğe</a:t>
            </a:r>
            <a:r>
              <a:rPr sz="1900" spc="-65" dirty="0">
                <a:solidFill>
                  <a:srgbClr val="FFFFFF"/>
                </a:solidFill>
                <a:latin typeface="Calibri"/>
                <a:cs typeface="Calibri"/>
              </a:rPr>
              <a:t> </a:t>
            </a:r>
            <a:r>
              <a:rPr sz="1900" spc="-20" dirty="0">
                <a:solidFill>
                  <a:srgbClr val="FFFFFF"/>
                </a:solidFill>
                <a:latin typeface="Calibri"/>
                <a:cs typeface="Calibri"/>
              </a:rPr>
              <a:t>açık</a:t>
            </a:r>
            <a:endParaRPr sz="1900">
              <a:solidFill>
                <a:prstClr val="black"/>
              </a:solidFill>
              <a:latin typeface="Calibri"/>
              <a:cs typeface="Calibri"/>
            </a:endParaRPr>
          </a:p>
        </p:txBody>
      </p:sp>
      <p:sp>
        <p:nvSpPr>
          <p:cNvPr id="19" name="object 9">
            <a:extLst>
              <a:ext uri="{FF2B5EF4-FFF2-40B4-BE49-F238E27FC236}">
                <a16:creationId xmlns:a16="http://schemas.microsoft.com/office/drawing/2014/main" id="{AE5078BC-207C-30C1-B47E-18771E31EFF9}"/>
              </a:ext>
            </a:extLst>
          </p:cNvPr>
          <p:cNvSpPr txBox="1"/>
          <p:nvPr/>
        </p:nvSpPr>
        <p:spPr>
          <a:xfrm>
            <a:off x="6754368" y="4023359"/>
            <a:ext cx="1786255" cy="1073150"/>
          </a:xfrm>
          <a:prstGeom prst="rect">
            <a:avLst/>
          </a:prstGeom>
          <a:solidFill>
            <a:srgbClr val="44536A"/>
          </a:solidFill>
          <a:ln w="18288">
            <a:solidFill>
              <a:srgbClr val="E7E6E6"/>
            </a:solidFill>
          </a:ln>
        </p:spPr>
        <p:txBody>
          <a:bodyPr vert="horz" wrap="square" lIns="0" tIns="124460" rIns="0" bIns="0" rtlCol="0">
            <a:spAutoFit/>
          </a:bodyPr>
          <a:lstStyle/>
          <a:p>
            <a:pPr marL="189865" marR="177165" indent="1270" algn="ctr">
              <a:lnSpc>
                <a:spcPct val="91600"/>
              </a:lnSpc>
              <a:spcBef>
                <a:spcPts val="980"/>
              </a:spcBef>
            </a:pPr>
            <a:r>
              <a:rPr sz="1900" spc="-10" dirty="0">
                <a:solidFill>
                  <a:srgbClr val="FFFFFF"/>
                </a:solidFill>
                <a:latin typeface="Calibri"/>
                <a:cs typeface="Calibri"/>
              </a:rPr>
              <a:t>Eğitimlerle </a:t>
            </a:r>
            <a:r>
              <a:rPr sz="1900" dirty="0">
                <a:solidFill>
                  <a:srgbClr val="FFFFFF"/>
                </a:solidFill>
                <a:latin typeface="Calibri"/>
                <a:cs typeface="Calibri"/>
              </a:rPr>
              <a:t>sürekli</a:t>
            </a:r>
            <a:r>
              <a:rPr sz="1900" spc="-65" dirty="0">
                <a:solidFill>
                  <a:srgbClr val="FFFFFF"/>
                </a:solidFill>
                <a:latin typeface="Calibri"/>
                <a:cs typeface="Calibri"/>
              </a:rPr>
              <a:t> </a:t>
            </a:r>
            <a:r>
              <a:rPr sz="1900" spc="-10" dirty="0">
                <a:solidFill>
                  <a:srgbClr val="FFFFFF"/>
                </a:solidFill>
                <a:latin typeface="Calibri"/>
                <a:cs typeface="Calibri"/>
              </a:rPr>
              <a:t>kendini geliştiren</a:t>
            </a:r>
            <a:endParaRPr sz="1900">
              <a:solidFill>
                <a:prstClr val="black"/>
              </a:solidFill>
              <a:latin typeface="Calibri"/>
              <a:cs typeface="Calibri"/>
            </a:endParaRPr>
          </a:p>
        </p:txBody>
      </p:sp>
      <p:sp>
        <p:nvSpPr>
          <p:cNvPr id="20" name="object 10">
            <a:extLst>
              <a:ext uri="{FF2B5EF4-FFF2-40B4-BE49-F238E27FC236}">
                <a16:creationId xmlns:a16="http://schemas.microsoft.com/office/drawing/2014/main" id="{8B32233F-753A-6C0D-86B3-48826770A049}"/>
              </a:ext>
            </a:extLst>
          </p:cNvPr>
          <p:cNvSpPr txBox="1"/>
          <p:nvPr/>
        </p:nvSpPr>
        <p:spPr>
          <a:xfrm>
            <a:off x="8720328" y="4023359"/>
            <a:ext cx="1786255" cy="1073150"/>
          </a:xfrm>
          <a:prstGeom prst="rect">
            <a:avLst/>
          </a:prstGeom>
          <a:solidFill>
            <a:srgbClr val="44536A"/>
          </a:solidFill>
          <a:ln w="18288">
            <a:solidFill>
              <a:srgbClr val="E7E6E6"/>
            </a:solidFill>
          </a:ln>
        </p:spPr>
        <p:txBody>
          <a:bodyPr vert="horz" wrap="square" lIns="0" tIns="87630" rIns="0" bIns="0" rtlCol="0">
            <a:spAutoFit/>
          </a:bodyPr>
          <a:lstStyle/>
          <a:p>
            <a:pPr>
              <a:spcBef>
                <a:spcPts val="690"/>
              </a:spcBef>
            </a:pPr>
            <a:endParaRPr sz="1900">
              <a:solidFill>
                <a:prstClr val="black"/>
              </a:solidFill>
              <a:latin typeface="Times New Roman"/>
              <a:cs typeface="Times New Roman"/>
            </a:endParaRPr>
          </a:p>
          <a:p>
            <a:pPr marL="113664"/>
            <a:r>
              <a:rPr sz="1900" spc="-10" dirty="0">
                <a:solidFill>
                  <a:srgbClr val="FFFFFF"/>
                </a:solidFill>
                <a:latin typeface="Calibri"/>
                <a:cs typeface="Calibri"/>
              </a:rPr>
              <a:t>Sürdürülebilirlik</a:t>
            </a:r>
            <a:endParaRPr sz="1900">
              <a:solidFill>
                <a:prstClr val="black"/>
              </a:solidFill>
              <a:latin typeface="Calibri"/>
              <a:cs typeface="Calibri"/>
            </a:endParaRPr>
          </a:p>
        </p:txBody>
      </p:sp>
    </p:spTree>
    <p:extLst>
      <p:ext uri="{BB962C8B-B14F-4D97-AF65-F5344CB8AC3E}">
        <p14:creationId xmlns:p14="http://schemas.microsoft.com/office/powerpoint/2010/main" val="80922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BB4D813-0CF3-B33F-6613-1803BAB76F21}"/>
              </a:ext>
            </a:extLst>
          </p:cNvPr>
          <p:cNvSpPr>
            <a:spLocks noGrp="1"/>
          </p:cNvSpPr>
          <p:nvPr>
            <p:ph idx="1"/>
          </p:nvPr>
        </p:nvSpPr>
        <p:spPr>
          <a:xfrm>
            <a:off x="408907" y="687301"/>
            <a:ext cx="10839195" cy="4976079"/>
          </a:xfrm>
        </p:spPr>
        <p:txBody>
          <a:bodyPr>
            <a:normAutofit/>
          </a:bodyPr>
          <a:lstStyle/>
          <a:p>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OTELİMİZ :</a:t>
            </a:r>
          </a:p>
          <a:p>
            <a:r>
              <a:rPr lang="tr-TR" dirty="0" err="1">
                <a:solidFill>
                  <a:schemeClr val="tx1"/>
                </a:solidFill>
              </a:rPr>
              <a:t>Özgürbey</a:t>
            </a:r>
            <a:r>
              <a:rPr lang="tr-TR" dirty="0">
                <a:solidFill>
                  <a:schemeClr val="tx1"/>
                </a:solidFill>
              </a:rPr>
              <a:t> Spa Hotel, özel plaj alanı, açık havuzu ve güneşlenme alanı ile misafirlerin deniz ve güneşle buluşabilecekleri eğlenceli bir tatil adresi. Bisiklet kiralama, toplantı salonu, çamaşırhane, araba kiralama, havalimanı ulaşımı gibi ayrıcalıklar ise tesisin misafirlerine sunduğu diğer avantajlar arasında yer alıyor. Tesis evcil hayvan kabul etmekte ve ek ücrete tabidir. Tesisle iletişime geçilmesi gerekmektedir. </a:t>
            </a:r>
          </a:p>
          <a:p>
            <a:r>
              <a:rPr lang="tr-TR" dirty="0" err="1">
                <a:solidFill>
                  <a:schemeClr val="tx1"/>
                </a:solidFill>
              </a:rPr>
              <a:t>Özgürbey</a:t>
            </a:r>
            <a:r>
              <a:rPr lang="tr-TR" dirty="0">
                <a:solidFill>
                  <a:schemeClr val="tx1"/>
                </a:solidFill>
              </a:rPr>
              <a:t> Spa Hotel, özel plaj alanı, açık havuzu ve güneşlenme alanı ile misafirlerin deniz ve güneşle buluşabilecekleri eğlenceli bir tatil adresi. Bisiklet kiralama, toplantı salonu, çamaşırhane, araba kiralama, havalimanı ulaşımı gibi ayrıcalıklar ise tesisin misafirlerine sunduğu diğer avantajlar arasında yer alıyor. Tesis evcil hayvan kabul etmekte ve ek ücrete tabidir. Tesisle iletişime geçilmesi gerekmektedir.</a:t>
            </a:r>
          </a:p>
          <a:p>
            <a:endPar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540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E5E381E-FD7D-A8B2-029A-672BA46E8322}"/>
              </a:ext>
            </a:extLst>
          </p:cNvPr>
          <p:cNvSpPr txBox="1"/>
          <p:nvPr/>
        </p:nvSpPr>
        <p:spPr>
          <a:xfrm>
            <a:off x="715296" y="1802047"/>
            <a:ext cx="7730613" cy="1200329"/>
          </a:xfrm>
          <a:prstGeom prst="rect">
            <a:avLst/>
          </a:prstGeom>
          <a:noFill/>
        </p:spPr>
        <p:txBody>
          <a:bodyPr wrap="square">
            <a:spAutoFit/>
          </a:bodyPr>
          <a:lstStyle/>
          <a:p>
            <a:r>
              <a:rPr lang="tr-TR" b="0" i="0" dirty="0">
                <a:effectLst/>
                <a:latin typeface="Montserrat" panose="00000500000000000000" pitchFamily="2" charset="-94"/>
              </a:rPr>
              <a:t>Alanya’da denize kısa bir yürüme mesafesinde yer alan </a:t>
            </a:r>
            <a:r>
              <a:rPr lang="tr-TR" b="0" i="0" dirty="0" err="1">
                <a:effectLst/>
                <a:latin typeface="Montserrat" panose="00000500000000000000" pitchFamily="2" charset="-94"/>
              </a:rPr>
              <a:t>Özgürbey</a:t>
            </a:r>
            <a:r>
              <a:rPr lang="tr-TR" b="0" i="0" dirty="0">
                <a:effectLst/>
                <a:latin typeface="Montserrat" panose="00000500000000000000" pitchFamily="2" charset="-94"/>
              </a:rPr>
              <a:t> Spa Hotel, kendisine ait plajı, açık havuzu ve güneşlenme alanıyla yazın tadını çıkarmak isteyen misafirlerini bekliyor. Tesis, modern dekore edilmiş odalarında misafirlerini ağırlıyor.</a:t>
            </a:r>
            <a:endParaRPr lang="tr-TR" dirty="0"/>
          </a:p>
        </p:txBody>
      </p:sp>
    </p:spTree>
    <p:extLst>
      <p:ext uri="{BB962C8B-B14F-4D97-AF65-F5344CB8AC3E}">
        <p14:creationId xmlns:p14="http://schemas.microsoft.com/office/powerpoint/2010/main" val="256399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23BE10-C475-3355-8CB9-ADA7D70010E7}"/>
              </a:ext>
            </a:extLst>
          </p:cNvPr>
          <p:cNvSpPr>
            <a:spLocks noGrp="1"/>
          </p:cNvSpPr>
          <p:nvPr>
            <p:ph idx="1"/>
          </p:nvPr>
        </p:nvSpPr>
        <p:spPr>
          <a:xfrm>
            <a:off x="625218" y="1295400"/>
            <a:ext cx="10111607" cy="4574458"/>
          </a:xfrm>
        </p:spPr>
        <p:txBody>
          <a:bodyPr>
            <a:normAutofit/>
          </a:bodyPr>
          <a:lstStyle/>
          <a:p>
            <a:endParaRPr lang="tr-TR" dirty="0"/>
          </a:p>
          <a:p>
            <a:endParaRPr lang="tr-TR" dirty="0">
              <a:solidFill>
                <a:schemeClr val="tx1"/>
              </a:solidFill>
            </a:endParaRPr>
          </a:p>
        </p:txBody>
      </p:sp>
      <p:sp>
        <p:nvSpPr>
          <p:cNvPr id="5" name="Rectangle 1">
            <a:extLst>
              <a:ext uri="{FF2B5EF4-FFF2-40B4-BE49-F238E27FC236}">
                <a16:creationId xmlns:a16="http://schemas.microsoft.com/office/drawing/2014/main" id="{EF6CAB27-5606-F21C-DED4-7D2CA3A4DA5C}"/>
              </a:ext>
            </a:extLst>
          </p:cNvPr>
          <p:cNvSpPr>
            <a:spLocks noChangeArrowheads="1"/>
          </p:cNvSpPr>
          <p:nvPr/>
        </p:nvSpPr>
        <p:spPr bwMode="auto">
          <a:xfrm>
            <a:off x="7182875" y="1153668"/>
            <a:ext cx="3522118"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Damlataş Mağarası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5.3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Dim Çayı Şelalesi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8.6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err="1">
                <a:ln>
                  <a:noFill/>
                </a:ln>
                <a:effectLst/>
                <a:latin typeface="Arial" panose="020B0604020202020204" pitchFamily="34" charset="0"/>
                <a:cs typeface="Arial" panose="020B0604020202020204" pitchFamily="34" charset="0"/>
              </a:rPr>
              <a:t>Kızılkule</a:t>
            </a: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4.7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Dim Çayı Milli Parkı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38.6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err="1">
                <a:ln>
                  <a:noFill/>
                </a:ln>
                <a:effectLst/>
                <a:latin typeface="Arial" panose="020B0604020202020204" pitchFamily="34" charset="0"/>
                <a:cs typeface="Arial" panose="020B0604020202020204" pitchFamily="34" charset="0"/>
              </a:rPr>
              <a:t>Alanyum</a:t>
            </a: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 AVM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1.3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Meydan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3.1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Damlataş Halk Plajı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4.4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Süleymaniye Camii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3.9 km</a:t>
            </a: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b="1"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tr-TR" altLang="tr-TR" sz="1800" b="0" i="0" u="none" strike="noStrike" cap="none" normalizeH="0" baseline="0" dirty="0">
              <a:ln>
                <a:noFill/>
              </a:ln>
              <a:solidFill>
                <a:srgbClr val="00000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FE4CF283-6F8C-CB7B-46C8-36B8AA6313E4}"/>
              </a:ext>
            </a:extLst>
          </p:cNvPr>
          <p:cNvSpPr>
            <a:spLocks noChangeArrowheads="1"/>
          </p:cNvSpPr>
          <p:nvPr/>
        </p:nvSpPr>
        <p:spPr bwMode="auto">
          <a:xfrm>
            <a:off x="766916" y="1138279"/>
            <a:ext cx="45624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Hıdır İlyas Kilisesi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8.7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Dim Mağarası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6.5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Alanya Aquapark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4.5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Keykubat Beach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0.7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Damlataş Mağaraları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4.4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Alanya Kültür Merkezi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4.4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Alanya Bahçeleri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4.1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Alanya Devlet Hastanesi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2.0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a:ln>
                  <a:noFill/>
                </a:ln>
                <a:effectLst/>
                <a:latin typeface="Arial" panose="020B0604020202020204" pitchFamily="34" charset="0"/>
                <a:cs typeface="Arial" panose="020B0604020202020204" pitchFamily="34" charset="0"/>
              </a:rPr>
              <a:t>Konaklı Saat Kulesi Meydanı </a:t>
            </a:r>
            <a:r>
              <a:rPr kumimoji="0" lang="tr-TR" altLang="tr-TR" sz="2000" b="1" i="0" u="none" strike="noStrike" cap="none" normalizeH="0" baseline="0" dirty="0">
                <a:ln>
                  <a:noFill/>
                </a:ln>
                <a:effectLst/>
                <a:latin typeface="Arial" panose="020B0604020202020204" pitchFamily="34" charset="0"/>
                <a:cs typeface="Arial" panose="020B0604020202020204" pitchFamily="34" charset="0"/>
              </a:rPr>
              <a:t>16.4 km</a:t>
            </a:r>
            <a:endParaRPr kumimoji="0" lang="tr-TR" altLang="tr-TR" sz="2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4893384"/>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252</TotalTime>
  <Words>2461</Words>
  <Application>Microsoft Office PowerPoint</Application>
  <PresentationFormat>Geniş ekran</PresentationFormat>
  <Paragraphs>321</Paragraphs>
  <Slides>53</Slides>
  <Notes>1</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53</vt:i4>
      </vt:variant>
    </vt:vector>
  </HeadingPairs>
  <TitlesOfParts>
    <vt:vector size="65" baseType="lpstr">
      <vt:lpstr>-apple-system</vt:lpstr>
      <vt:lpstr>Arial</vt:lpstr>
      <vt:lpstr>Calibri</vt:lpstr>
      <vt:lpstr>Calibri Light</vt:lpstr>
      <vt:lpstr>Century Gothic</vt:lpstr>
      <vt:lpstr>Microsoft Sans Serif</vt:lpstr>
      <vt:lpstr>Montserrat</vt:lpstr>
      <vt:lpstr>Symbol</vt:lpstr>
      <vt:lpstr>Times New Roman</vt:lpstr>
      <vt:lpstr>Wingdings</vt:lpstr>
      <vt:lpstr>Wingdings 3</vt:lpstr>
      <vt:lpstr>Dilim</vt:lpstr>
      <vt:lpstr>ÖZGÜR BEY OTEL  2024 – 2025 SÜRDÜRÜLEBİLİR TURİZM RAPORLAMASI</vt:lpstr>
      <vt:lpstr>PowerPoint Sunusu</vt:lpstr>
      <vt:lpstr>PowerPoint Sunusu</vt:lpstr>
      <vt:lpstr>Misafir memnuniyetini ön planda tutan, Turizm yatırım şirketi olarak faaliyetlerimizi sürdürmekteyiz.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ALANYA KALESİ</vt:lpstr>
      <vt:lpstr>KIZIL KULE</vt:lpstr>
      <vt:lpstr>SYEDRA ANTİK KENTİ</vt:lpstr>
      <vt:lpstr>ALANYA ARKEOLOJİ MÜZESİ</vt:lpstr>
      <vt:lpstr>DİM MAĞARASI</vt:lpstr>
      <vt:lpstr>DİM ÇAYI</vt:lpstr>
      <vt:lpstr>SAPADERE KANYONU</vt:lpstr>
      <vt:lpstr>SÜLEYMANİYE CAMİi</vt:lpstr>
      <vt:lpstr>PowerPoint Sunusu</vt:lpstr>
      <vt:lpstr>BÖLGEMİZDE BULUNAN BAZI ENDEMİK VE YEREL BİTKİ TÜRLERİ</vt:lpstr>
      <vt:lpstr>MUZ (Musa, Musaceace)</vt:lpstr>
      <vt:lpstr>AVOKADO (Persea americana )</vt:lpstr>
      <vt:lpstr>ZEYTİN AĞACI (OLEA EUROPAEA L.)</vt:lpstr>
      <vt:lpstr>NARENCİYE (Citrus)</vt:lpstr>
      <vt:lpstr>YILANYASTIĞI (Arum maculatum)</vt:lpstr>
      <vt:lpstr>BÖLGEMİZDE YAŞAYAN HAYVAN TÜRLERİ</vt:lpstr>
      <vt:lpstr>ARAP BÜLBÜLÜ</vt:lpstr>
      <vt:lpstr>SİNİ KAMLUMBAĞASI</vt:lpstr>
      <vt:lpstr>KUMRU (Streptopelıa Decaocto)</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Mustafa Yılmaz</dc:creator>
  <cp:lastModifiedBy>Mustafa Yılmaz</cp:lastModifiedBy>
  <cp:revision>8</cp:revision>
  <dcterms:created xsi:type="dcterms:W3CDTF">2025-09-13T11:33:55Z</dcterms:created>
  <dcterms:modified xsi:type="dcterms:W3CDTF">2025-10-16T11:33:54Z</dcterms:modified>
</cp:coreProperties>
</file>